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66" r:id="rId3"/>
    <p:sldId id="257" r:id="rId4"/>
    <p:sldId id="258" r:id="rId5"/>
    <p:sldId id="259" r:id="rId6"/>
    <p:sldId id="260" r:id="rId7"/>
    <p:sldId id="261" r:id="rId8"/>
    <p:sldId id="262" r:id="rId9"/>
    <p:sldId id="263" r:id="rId10"/>
    <p:sldId id="264" r:id="rId11"/>
    <p:sldId id="265" r:id="rId12"/>
    <p:sldId id="267" r:id="rId13"/>
  </p:sldIdLst>
  <p:sldSz cx="14630400" cy="8229600"/>
  <p:notesSz cx="8229600" cy="14630400"/>
  <p:embeddedFontLst>
    <p:embeddedFont>
      <p:font typeface="Comic Sans MS" panose="030F0702030302020204" pitchFamily="66" charset="0"/>
      <p:regular r:id="rId15"/>
      <p:bold r:id="rId16"/>
      <p:italic r:id="rId17"/>
      <p:boldItalic r:id="rId18"/>
    </p:embeddedFont>
    <p:embeddedFont>
      <p:font typeface="Nunito Semi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285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865176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3737040" y="1886641"/>
            <a:ext cx="7468553" cy="1943100"/>
          </a:xfrm>
          <a:prstGeom prst="rect">
            <a:avLst/>
          </a:prstGeom>
          <a:noFill/>
          <a:ln/>
        </p:spPr>
        <p:txBody>
          <a:bodyPr wrap="square" lIns="0" tIns="0" rIns="0" bIns="0" rtlCol="0" anchor="t"/>
          <a:lstStyle/>
          <a:p>
            <a:pPr marL="0" indent="0" algn="ctr">
              <a:lnSpc>
                <a:spcPts val="7650"/>
              </a:lnSpc>
              <a:buNone/>
            </a:pPr>
            <a:r>
              <a:rPr lang="en-US" sz="3200" b="1" dirty="0">
                <a:solidFill>
                  <a:srgbClr val="00002E"/>
                </a:solidFill>
                <a:latin typeface="Comic Sans MS" panose="030F0702030302020204" pitchFamily="66" charset="0"/>
                <a:ea typeface="Nunito Semi Bold" pitchFamily="34" charset="-122"/>
                <a:cs typeface="Nunito Semi Bold" pitchFamily="34" charset="-120"/>
              </a:rPr>
              <a:t>Dwelling into the world of</a:t>
            </a:r>
          </a:p>
          <a:p>
            <a:pPr marL="0" indent="0" algn="ctr">
              <a:lnSpc>
                <a:spcPts val="7650"/>
              </a:lnSpc>
              <a:buNone/>
            </a:pPr>
            <a:r>
              <a:rPr lang="en-US" sz="3200" b="1" dirty="0">
                <a:solidFill>
                  <a:srgbClr val="00002E"/>
                </a:solidFill>
                <a:latin typeface="Comic Sans MS" panose="030F0702030302020204" pitchFamily="66" charset="0"/>
                <a:ea typeface="Nunito Semi Bold" pitchFamily="34" charset="-122"/>
                <a:cs typeface="Nunito Semi Bold" pitchFamily="34" charset="-120"/>
              </a:rPr>
              <a:t>Quantum Computing</a:t>
            </a:r>
            <a:endParaRPr lang="en-US" sz="3200" b="1" dirty="0">
              <a:latin typeface="Comic Sans MS" panose="030F0702030302020204" pitchFamily="66" charset="0"/>
            </a:endParaRPr>
          </a:p>
        </p:txBody>
      </p:sp>
      <p:sp>
        <p:nvSpPr>
          <p:cNvPr id="8" name="TextBox 7">
            <a:extLst>
              <a:ext uri="{FF2B5EF4-FFF2-40B4-BE49-F238E27FC236}">
                <a16:creationId xmlns:a16="http://schemas.microsoft.com/office/drawing/2014/main" id="{DBE1B836-3899-C317-4CD1-5B369615CB74}"/>
              </a:ext>
            </a:extLst>
          </p:cNvPr>
          <p:cNvSpPr txBox="1"/>
          <p:nvPr/>
        </p:nvSpPr>
        <p:spPr>
          <a:xfrm>
            <a:off x="5977052" y="5330283"/>
            <a:ext cx="3869473" cy="369332"/>
          </a:xfrm>
          <a:prstGeom prst="rect">
            <a:avLst/>
          </a:prstGeom>
          <a:noFill/>
        </p:spPr>
        <p:txBody>
          <a:bodyPr wrap="square" rtlCol="0">
            <a:spAutoFit/>
          </a:bodyPr>
          <a:lstStyle/>
          <a:p>
            <a:r>
              <a:rPr lang="en-IN" b="1" dirty="0">
                <a:latin typeface="Comic Sans MS" panose="030F0702030302020204" pitchFamily="66" charset="0"/>
              </a:rPr>
              <a:t>By </a:t>
            </a:r>
            <a:r>
              <a:rPr lang="en-IN" b="1" dirty="0" err="1">
                <a:latin typeface="Comic Sans MS" panose="030F0702030302020204" pitchFamily="66" charset="0"/>
              </a:rPr>
              <a:t>Sathvik</a:t>
            </a:r>
            <a:r>
              <a:rPr lang="en-IN" b="1" dirty="0">
                <a:latin typeface="Comic Sans MS" panose="030F0702030302020204" pitchFamily="66" charset="0"/>
              </a:rPr>
              <a:t> </a:t>
            </a:r>
            <a:r>
              <a:rPr lang="en-IN" b="1" dirty="0" err="1">
                <a:latin typeface="Comic Sans MS" panose="030F0702030302020204" pitchFamily="66" charset="0"/>
              </a:rPr>
              <a:t>Kamegaonkar</a:t>
            </a:r>
            <a:endParaRPr lang="en-IN" b="1" dirty="0">
              <a:latin typeface="Comic Sans MS" panose="030F0702030302020204" pitchFamily="66" charset="0"/>
            </a:endParaRPr>
          </a:p>
        </p:txBody>
      </p:sp>
      <p:pic>
        <p:nvPicPr>
          <p:cNvPr id="10" name="Picture 9">
            <a:extLst>
              <a:ext uri="{FF2B5EF4-FFF2-40B4-BE49-F238E27FC236}">
                <a16:creationId xmlns:a16="http://schemas.microsoft.com/office/drawing/2014/main" id="{F07F883A-17D7-F389-104B-B8963EA2D95E}"/>
              </a:ext>
            </a:extLst>
          </p:cNvPr>
          <p:cNvPicPr>
            <a:picLocks noChangeAspect="1"/>
          </p:cNvPicPr>
          <p:nvPr/>
        </p:nvPicPr>
        <p:blipFill>
          <a:blip r:embed="rId3"/>
          <a:stretch>
            <a:fillRect/>
          </a:stretch>
        </p:blipFill>
        <p:spPr>
          <a:xfrm>
            <a:off x="12648923" y="7134072"/>
            <a:ext cx="1981477" cy="109552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907971"/>
            <a:ext cx="9448324" cy="704017"/>
          </a:xfrm>
          <a:prstGeom prst="rect">
            <a:avLst/>
          </a:prstGeom>
          <a:noFill/>
          <a:ln/>
        </p:spPr>
        <p:txBody>
          <a:bodyPr wrap="none" lIns="0" tIns="0" rIns="0" bIns="0" rtlCol="0" anchor="t"/>
          <a:lstStyle/>
          <a:p>
            <a:pPr marL="0" indent="0">
              <a:lnSpc>
                <a:spcPts val="5500"/>
              </a:lnSpc>
              <a:buNone/>
            </a:pPr>
            <a:r>
              <a:rPr lang="en-US" sz="2800" b="1" dirty="0">
                <a:solidFill>
                  <a:srgbClr val="00002E"/>
                </a:solidFill>
                <a:latin typeface="Comic Sans MS" panose="030F0702030302020204" pitchFamily="66" charset="0"/>
                <a:ea typeface="Nunito Semi Bold" pitchFamily="34" charset="-122"/>
                <a:cs typeface="Nunito Semi Bold" pitchFamily="34" charset="-120"/>
              </a:rPr>
              <a:t>Quantum</a:t>
            </a:r>
            <a:r>
              <a:rPr lang="en-US" sz="3200" b="1" dirty="0">
                <a:solidFill>
                  <a:srgbClr val="00002E"/>
                </a:solidFill>
                <a:latin typeface="Comic Sans MS" panose="030F0702030302020204" pitchFamily="66" charset="0"/>
                <a:ea typeface="Nunito Semi Bold" pitchFamily="34" charset="-122"/>
                <a:cs typeface="Nunito Semi Bold" pitchFamily="34" charset="-120"/>
              </a:rPr>
              <a:t> </a:t>
            </a:r>
            <a:r>
              <a:rPr lang="en-US" sz="2800" b="1" dirty="0">
                <a:solidFill>
                  <a:srgbClr val="00002E"/>
                </a:solidFill>
                <a:latin typeface="Comic Sans MS" panose="030F0702030302020204" pitchFamily="66" charset="0"/>
                <a:ea typeface="Nunito Semi Bold" pitchFamily="34" charset="-122"/>
                <a:cs typeface="Nunito Semi Bold" pitchFamily="34" charset="-120"/>
              </a:rPr>
              <a:t>Supremacy</a:t>
            </a:r>
            <a:r>
              <a:rPr lang="en-US" sz="3200" b="1" dirty="0">
                <a:solidFill>
                  <a:srgbClr val="00002E"/>
                </a:solidFill>
                <a:latin typeface="Comic Sans MS" panose="030F0702030302020204" pitchFamily="66" charset="0"/>
                <a:ea typeface="Nunito Semi Bold" pitchFamily="34" charset="-122"/>
                <a:cs typeface="Nunito Semi Bold" pitchFamily="34" charset="-120"/>
              </a:rPr>
              <a:t> </a:t>
            </a:r>
            <a:r>
              <a:rPr lang="en-US" sz="2800" b="1" dirty="0">
                <a:solidFill>
                  <a:srgbClr val="00002E"/>
                </a:solidFill>
                <a:latin typeface="Comic Sans MS" panose="030F0702030302020204" pitchFamily="66" charset="0"/>
                <a:ea typeface="Nunito Semi Bold" pitchFamily="34" charset="-122"/>
                <a:cs typeface="Nunito Semi Bold" pitchFamily="34" charset="-120"/>
              </a:rPr>
              <a:t>and</a:t>
            </a:r>
            <a:r>
              <a:rPr lang="en-US" sz="3200" b="1" dirty="0">
                <a:solidFill>
                  <a:srgbClr val="00002E"/>
                </a:solidFill>
                <a:latin typeface="Comic Sans MS" panose="030F0702030302020204" pitchFamily="66" charset="0"/>
                <a:ea typeface="Nunito Semi Bold" pitchFamily="34" charset="-122"/>
                <a:cs typeface="Nunito Semi Bold" pitchFamily="34" charset="-120"/>
              </a:rPr>
              <a:t> </a:t>
            </a:r>
            <a:r>
              <a:rPr lang="en-US" sz="2800" b="1" dirty="0">
                <a:solidFill>
                  <a:srgbClr val="00002E"/>
                </a:solidFill>
                <a:latin typeface="Comic Sans MS" panose="030F0702030302020204" pitchFamily="66" charset="0"/>
                <a:ea typeface="Nunito Semi Bold" pitchFamily="34" charset="-122"/>
                <a:cs typeface="Nunito Semi Bold" pitchFamily="34" charset="-120"/>
              </a:rPr>
              <a:t>Milestones</a:t>
            </a:r>
            <a:endParaRPr lang="en-US" sz="3200" b="1" dirty="0">
              <a:latin typeface="Comic Sans MS" panose="030F0702030302020204" pitchFamily="66" charset="0"/>
            </a:endParaRPr>
          </a:p>
        </p:txBody>
      </p:sp>
      <p:pic>
        <p:nvPicPr>
          <p:cNvPr id="3" name="Image 0" descr="preencoded.png"/>
          <p:cNvPicPr>
            <a:picLocks noChangeAspect="1"/>
          </p:cNvPicPr>
          <p:nvPr/>
        </p:nvPicPr>
        <p:blipFill>
          <a:blip r:embed="rId3"/>
          <a:stretch>
            <a:fillRect/>
          </a:stretch>
        </p:blipFill>
        <p:spPr>
          <a:xfrm>
            <a:off x="837724" y="2090738"/>
            <a:ext cx="4078962" cy="2520910"/>
          </a:xfrm>
          <a:prstGeom prst="rect">
            <a:avLst/>
          </a:prstGeom>
        </p:spPr>
      </p:pic>
      <p:sp>
        <p:nvSpPr>
          <p:cNvPr id="4" name="Text 1"/>
          <p:cNvSpPr/>
          <p:nvPr/>
        </p:nvSpPr>
        <p:spPr>
          <a:xfrm>
            <a:off x="837724" y="491085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2019</a:t>
            </a:r>
            <a:endParaRPr lang="en-US" sz="2200" dirty="0"/>
          </a:p>
        </p:txBody>
      </p:sp>
      <p:sp>
        <p:nvSpPr>
          <p:cNvPr id="5" name="Text 2"/>
          <p:cNvSpPr/>
          <p:nvPr/>
        </p:nvSpPr>
        <p:spPr>
          <a:xfrm>
            <a:off x="837724" y="5406390"/>
            <a:ext cx="4078962" cy="1915120"/>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Comic Sans MS" panose="030F0702030302020204" pitchFamily="66" charset="0"/>
                <a:ea typeface="PT Sans" pitchFamily="34" charset="-122"/>
                <a:cs typeface="PT Sans" pitchFamily="34" charset="-120"/>
              </a:rPr>
              <a:t>Google achieved quantum supremacy with its Sycamore processor, demonstrating the potential of quantum computing to solve intractable problems.</a:t>
            </a:r>
            <a:endParaRPr lang="en-US" sz="1850" dirty="0">
              <a:latin typeface="Comic Sans MS" panose="030F0702030302020204" pitchFamily="66" charset="0"/>
            </a:endParaRPr>
          </a:p>
        </p:txBody>
      </p:sp>
      <p:pic>
        <p:nvPicPr>
          <p:cNvPr id="6" name="Image 1" descr="preencoded.png"/>
          <p:cNvPicPr>
            <a:picLocks noChangeAspect="1"/>
          </p:cNvPicPr>
          <p:nvPr/>
        </p:nvPicPr>
        <p:blipFill>
          <a:blip r:embed="rId4"/>
          <a:stretch>
            <a:fillRect/>
          </a:stretch>
        </p:blipFill>
        <p:spPr>
          <a:xfrm>
            <a:off x="5275659" y="2090738"/>
            <a:ext cx="4078962" cy="2520910"/>
          </a:xfrm>
          <a:prstGeom prst="rect">
            <a:avLst/>
          </a:prstGeom>
        </p:spPr>
      </p:pic>
      <p:sp>
        <p:nvSpPr>
          <p:cNvPr id="7" name="Text 3"/>
          <p:cNvSpPr/>
          <p:nvPr/>
        </p:nvSpPr>
        <p:spPr>
          <a:xfrm>
            <a:off x="5275659" y="491085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2020</a:t>
            </a:r>
            <a:endParaRPr lang="en-US" sz="2200" dirty="0"/>
          </a:p>
        </p:txBody>
      </p:sp>
      <p:sp>
        <p:nvSpPr>
          <p:cNvPr id="8" name="Text 4"/>
          <p:cNvSpPr/>
          <p:nvPr/>
        </p:nvSpPr>
        <p:spPr>
          <a:xfrm>
            <a:off x="5275659" y="5406390"/>
            <a:ext cx="4078962" cy="1915120"/>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Comic Sans MS" panose="030F0702030302020204" pitchFamily="66" charset="0"/>
                <a:ea typeface="PT Sans" pitchFamily="34" charset="-122"/>
                <a:cs typeface="PT Sans" pitchFamily="34" charset="-120"/>
              </a:rPr>
              <a:t>IBM announced the development of a 64-qubit processor, marking a significant step towards building larger and more powerful quantum computers.</a:t>
            </a:r>
            <a:endParaRPr lang="en-US" sz="1850" dirty="0">
              <a:latin typeface="Comic Sans MS" panose="030F0702030302020204" pitchFamily="66" charset="0"/>
            </a:endParaRPr>
          </a:p>
        </p:txBody>
      </p:sp>
      <p:pic>
        <p:nvPicPr>
          <p:cNvPr id="9" name="Image 2" descr="preencoded.png"/>
          <p:cNvPicPr>
            <a:picLocks noChangeAspect="1"/>
          </p:cNvPicPr>
          <p:nvPr/>
        </p:nvPicPr>
        <p:blipFill>
          <a:blip r:embed="rId5"/>
          <a:stretch>
            <a:fillRect/>
          </a:stretch>
        </p:blipFill>
        <p:spPr>
          <a:xfrm>
            <a:off x="9713595" y="2090738"/>
            <a:ext cx="4079081" cy="2521029"/>
          </a:xfrm>
          <a:prstGeom prst="rect">
            <a:avLst/>
          </a:prstGeom>
        </p:spPr>
      </p:pic>
      <p:sp>
        <p:nvSpPr>
          <p:cNvPr id="10" name="Text 5"/>
          <p:cNvSpPr/>
          <p:nvPr/>
        </p:nvSpPr>
        <p:spPr>
          <a:xfrm>
            <a:off x="9713595" y="491097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2023</a:t>
            </a:r>
            <a:endParaRPr lang="en-US" sz="2200" dirty="0"/>
          </a:p>
        </p:txBody>
      </p:sp>
      <p:sp>
        <p:nvSpPr>
          <p:cNvPr id="11" name="Text 6"/>
          <p:cNvSpPr/>
          <p:nvPr/>
        </p:nvSpPr>
        <p:spPr>
          <a:xfrm>
            <a:off x="9713595" y="5406509"/>
            <a:ext cx="4079081" cy="1915120"/>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Comic Sans MS" panose="030F0702030302020204" pitchFamily="66" charset="0"/>
                <a:ea typeface="PT Sans" pitchFamily="34" charset="-122"/>
                <a:cs typeface="PT Sans" pitchFamily="34" charset="-120"/>
              </a:rPr>
              <a:t>Researchers continue to focus on improving qubit stability, scalability, and error correction, paving the way for more reliable and practical quantum applications.</a:t>
            </a:r>
            <a:endParaRPr lang="en-US" sz="1850" dirty="0">
              <a:latin typeface="Comic Sans MS" panose="030F0702030302020204" pitchFamily="66" charset="0"/>
            </a:endParaRPr>
          </a:p>
        </p:txBody>
      </p:sp>
      <p:pic>
        <p:nvPicPr>
          <p:cNvPr id="13" name="Picture 12">
            <a:extLst>
              <a:ext uri="{FF2B5EF4-FFF2-40B4-BE49-F238E27FC236}">
                <a16:creationId xmlns:a16="http://schemas.microsoft.com/office/drawing/2014/main" id="{28F55573-6C87-B471-3698-1C4B33315D46}"/>
              </a:ext>
            </a:extLst>
          </p:cNvPr>
          <p:cNvPicPr>
            <a:picLocks noChangeAspect="1"/>
          </p:cNvPicPr>
          <p:nvPr/>
        </p:nvPicPr>
        <p:blipFill>
          <a:blip r:embed="rId6"/>
          <a:stretch>
            <a:fillRect/>
          </a:stretch>
        </p:blipFill>
        <p:spPr>
          <a:xfrm>
            <a:off x="12648923" y="7134072"/>
            <a:ext cx="1981477" cy="109552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93050" y="466011"/>
            <a:ext cx="6358057" cy="498396"/>
          </a:xfrm>
          <a:prstGeom prst="rect">
            <a:avLst/>
          </a:prstGeom>
          <a:noFill/>
          <a:ln/>
        </p:spPr>
        <p:txBody>
          <a:bodyPr wrap="none" lIns="0" tIns="0" rIns="0" bIns="0" rtlCol="0" anchor="t"/>
          <a:lstStyle/>
          <a:p>
            <a:pPr marL="0" indent="0">
              <a:lnSpc>
                <a:spcPts val="3900"/>
              </a:lnSpc>
              <a:buNone/>
            </a:pPr>
            <a:r>
              <a:rPr lang="en-US" sz="2800" b="1" dirty="0">
                <a:solidFill>
                  <a:srgbClr val="00002E"/>
                </a:solidFill>
                <a:latin typeface="Comic Sans MS" panose="030F0702030302020204" pitchFamily="66" charset="0"/>
                <a:ea typeface="Nunito Semi Bold" pitchFamily="34" charset="-122"/>
                <a:cs typeface="Nunito Semi Bold" pitchFamily="34" charset="-120"/>
              </a:rPr>
              <a:t>The Future of Quantum Computing</a:t>
            </a:r>
            <a:endParaRPr lang="en-US" sz="2800" b="1" dirty="0">
              <a:latin typeface="Comic Sans MS" panose="030F0702030302020204" pitchFamily="66" charset="0"/>
            </a:endParaRPr>
          </a:p>
        </p:txBody>
      </p:sp>
      <p:sp>
        <p:nvSpPr>
          <p:cNvPr id="3" name="Text 1"/>
          <p:cNvSpPr/>
          <p:nvPr/>
        </p:nvSpPr>
        <p:spPr>
          <a:xfrm>
            <a:off x="593050" y="1303258"/>
            <a:ext cx="13444299" cy="541972"/>
          </a:xfrm>
          <a:prstGeom prst="rect">
            <a:avLst/>
          </a:prstGeom>
          <a:noFill/>
          <a:ln/>
        </p:spPr>
        <p:txBody>
          <a:bodyPr wrap="square" lIns="0" tIns="0" rIns="0" bIns="0" rtlCol="0" anchor="t"/>
          <a:lstStyle/>
          <a:p>
            <a:pPr marL="0" indent="0">
              <a:lnSpc>
                <a:spcPts val="2100"/>
              </a:lnSpc>
              <a:buNone/>
            </a:pPr>
            <a:r>
              <a:rPr lang="en-US" dirty="0">
                <a:solidFill>
                  <a:srgbClr val="00002E"/>
                </a:solidFill>
                <a:latin typeface="Comic Sans MS" panose="030F0702030302020204" pitchFamily="66" charset="0"/>
                <a:ea typeface="PT Sans" pitchFamily="34" charset="-122"/>
                <a:cs typeface="PT Sans" pitchFamily="34" charset="-120"/>
              </a:rPr>
              <a:t>Quantum computing is poised to transform various industries in the years to come. It is expected to revolutionize fields such as medicine, materials science, and artificial intelligence, unlocking new possibilities and solutions that were previously inconceivable.</a:t>
            </a:r>
            <a:endParaRPr lang="en-US" dirty="0">
              <a:latin typeface="Comic Sans MS" panose="030F0702030302020204" pitchFamily="66" charset="0"/>
            </a:endParaRPr>
          </a:p>
        </p:txBody>
      </p:sp>
      <p:pic>
        <p:nvPicPr>
          <p:cNvPr id="4" name="Image 0" descr="preencoded.png"/>
          <p:cNvPicPr>
            <a:picLocks noChangeAspect="1"/>
          </p:cNvPicPr>
          <p:nvPr/>
        </p:nvPicPr>
        <p:blipFill>
          <a:blip r:embed="rId3"/>
          <a:stretch>
            <a:fillRect/>
          </a:stretch>
        </p:blipFill>
        <p:spPr>
          <a:xfrm>
            <a:off x="1505262" y="2184081"/>
            <a:ext cx="4349128" cy="2687899"/>
          </a:xfrm>
          <a:prstGeom prst="rect">
            <a:avLst/>
          </a:prstGeom>
        </p:spPr>
      </p:pic>
      <p:sp>
        <p:nvSpPr>
          <p:cNvPr id="5" name="Text 2"/>
          <p:cNvSpPr/>
          <p:nvPr/>
        </p:nvSpPr>
        <p:spPr>
          <a:xfrm>
            <a:off x="1674719" y="5189440"/>
            <a:ext cx="2894052" cy="249079"/>
          </a:xfrm>
          <a:prstGeom prst="rect">
            <a:avLst/>
          </a:prstGeom>
          <a:noFill/>
          <a:ln/>
        </p:spPr>
        <p:txBody>
          <a:bodyPr wrap="none" lIns="0" tIns="0" rIns="0" bIns="0" rtlCol="0" anchor="t"/>
          <a:lstStyle/>
          <a:p>
            <a:pPr marL="0" indent="0" algn="l">
              <a:lnSpc>
                <a:spcPts val="1950"/>
              </a:lnSpc>
              <a:buNone/>
            </a:pPr>
            <a:r>
              <a:rPr lang="en-US" sz="2000" b="1" dirty="0">
                <a:solidFill>
                  <a:srgbClr val="00002E"/>
                </a:solidFill>
                <a:latin typeface="Comic Sans MS" panose="030F0702030302020204" pitchFamily="66" charset="0"/>
                <a:ea typeface="Nunito Semi Bold" pitchFamily="34" charset="-122"/>
                <a:cs typeface="Nunito Semi Bold" pitchFamily="34" charset="-120"/>
              </a:rPr>
              <a:t>Increased Power and Scalability</a:t>
            </a:r>
            <a:endParaRPr lang="en-US" sz="2000" b="1" dirty="0">
              <a:latin typeface="Comic Sans MS" panose="030F0702030302020204" pitchFamily="66" charset="0"/>
            </a:endParaRPr>
          </a:p>
        </p:txBody>
      </p:sp>
      <p:sp>
        <p:nvSpPr>
          <p:cNvPr id="6" name="Text 3"/>
          <p:cNvSpPr/>
          <p:nvPr/>
        </p:nvSpPr>
        <p:spPr>
          <a:xfrm>
            <a:off x="1128309" y="5689453"/>
            <a:ext cx="5417457" cy="2131875"/>
          </a:xfrm>
          <a:prstGeom prst="rect">
            <a:avLst/>
          </a:prstGeom>
          <a:noFill/>
          <a:ln/>
        </p:spPr>
        <p:txBody>
          <a:bodyPr wrap="square" lIns="0" tIns="0" rIns="0" bIns="0" rtlCol="0" anchor="t"/>
          <a:lstStyle/>
          <a:p>
            <a:pPr marL="0" indent="0" algn="l">
              <a:lnSpc>
                <a:spcPts val="2100"/>
              </a:lnSpc>
              <a:buNone/>
            </a:pPr>
            <a:r>
              <a:rPr lang="en-US" sz="1600" dirty="0">
                <a:solidFill>
                  <a:srgbClr val="00002E"/>
                </a:solidFill>
                <a:latin typeface="Comic Sans MS" panose="030F0702030302020204" pitchFamily="66" charset="0"/>
                <a:ea typeface="PT Sans" pitchFamily="34" charset="-122"/>
                <a:cs typeface="PT Sans" pitchFamily="34" charset="-120"/>
              </a:rPr>
              <a:t>Quantum computers will become more powerful and scalable, enabling complex simulations and computations. This will enable scientists and researchers to address complex problems in areas like drug discovery, materials design, and financial modeling. As quantum computers evolve, they will be capable of handling increasingly intricate calculations, pushing the boundaries of scientific discovery and technological advancement.</a:t>
            </a:r>
            <a:endParaRPr lang="en-US" sz="1600" dirty="0">
              <a:latin typeface="Comic Sans MS" panose="030F0702030302020204" pitchFamily="66" charset="0"/>
            </a:endParaRPr>
          </a:p>
        </p:txBody>
      </p:sp>
      <p:pic>
        <p:nvPicPr>
          <p:cNvPr id="7" name="Image 1" descr="preencoded.png"/>
          <p:cNvPicPr>
            <a:picLocks noChangeAspect="1"/>
          </p:cNvPicPr>
          <p:nvPr/>
        </p:nvPicPr>
        <p:blipFill>
          <a:blip r:embed="rId4"/>
          <a:stretch>
            <a:fillRect/>
          </a:stretch>
        </p:blipFill>
        <p:spPr>
          <a:xfrm>
            <a:off x="7776776" y="2184081"/>
            <a:ext cx="4257109" cy="2631027"/>
          </a:xfrm>
          <a:prstGeom prst="rect">
            <a:avLst/>
          </a:prstGeom>
        </p:spPr>
      </p:pic>
      <p:sp>
        <p:nvSpPr>
          <p:cNvPr id="8" name="Text 4"/>
          <p:cNvSpPr/>
          <p:nvPr/>
        </p:nvSpPr>
        <p:spPr>
          <a:xfrm>
            <a:off x="8746211" y="5175077"/>
            <a:ext cx="1993583" cy="249079"/>
          </a:xfrm>
          <a:prstGeom prst="rect">
            <a:avLst/>
          </a:prstGeom>
          <a:noFill/>
          <a:ln/>
        </p:spPr>
        <p:txBody>
          <a:bodyPr wrap="none" lIns="0" tIns="0" rIns="0" bIns="0" rtlCol="0" anchor="t"/>
          <a:lstStyle/>
          <a:p>
            <a:pPr marL="0" indent="0" algn="l">
              <a:lnSpc>
                <a:spcPts val="1950"/>
              </a:lnSpc>
              <a:buNone/>
            </a:pPr>
            <a:r>
              <a:rPr lang="en-US" sz="2000" b="1" dirty="0">
                <a:solidFill>
                  <a:srgbClr val="00002E"/>
                </a:solidFill>
                <a:latin typeface="Comic Sans MS" panose="030F0702030302020204" pitchFamily="66" charset="0"/>
                <a:ea typeface="Nunito Semi Bold" pitchFamily="34" charset="-122"/>
                <a:cs typeface="Nunito Semi Bold" pitchFamily="34" charset="-120"/>
              </a:rPr>
              <a:t>Broader Applications</a:t>
            </a:r>
            <a:endParaRPr lang="en-US" sz="2000" b="1" dirty="0">
              <a:latin typeface="Comic Sans MS" panose="030F0702030302020204" pitchFamily="66" charset="0"/>
            </a:endParaRPr>
          </a:p>
        </p:txBody>
      </p:sp>
      <p:sp>
        <p:nvSpPr>
          <p:cNvPr id="9" name="Text 5"/>
          <p:cNvSpPr/>
          <p:nvPr/>
        </p:nvSpPr>
        <p:spPr>
          <a:xfrm>
            <a:off x="7442239" y="5689453"/>
            <a:ext cx="5417457" cy="1884161"/>
          </a:xfrm>
          <a:prstGeom prst="rect">
            <a:avLst/>
          </a:prstGeom>
          <a:noFill/>
          <a:ln/>
        </p:spPr>
        <p:txBody>
          <a:bodyPr wrap="square" lIns="0" tIns="0" rIns="0" bIns="0" rtlCol="0" anchor="t"/>
          <a:lstStyle/>
          <a:p>
            <a:pPr marL="0" indent="0" algn="l">
              <a:lnSpc>
                <a:spcPts val="2100"/>
              </a:lnSpc>
              <a:buNone/>
            </a:pPr>
            <a:r>
              <a:rPr lang="en-US" sz="1600" dirty="0">
                <a:solidFill>
                  <a:srgbClr val="00002E"/>
                </a:solidFill>
                <a:latin typeface="Comic Sans MS" panose="030F0702030302020204" pitchFamily="66" charset="0"/>
                <a:ea typeface="PT Sans" pitchFamily="34" charset="-122"/>
                <a:cs typeface="PT Sans" pitchFamily="34" charset="-120"/>
              </a:rPr>
              <a:t>Quantum computing will find applications in a wider range of industries, driving innovation and progress. Beyond its current applications in cryptography and optimization, quantum computing will be used to develop new materials, design more efficient energy systems, and accelerate drug discovery. This will lead to breakthroughs in various fields, ultimately improving our quality of life and shaping the future of our world.</a:t>
            </a:r>
            <a:endParaRPr lang="en-US" sz="1600" dirty="0">
              <a:latin typeface="Comic Sans MS" panose="030F0702030302020204" pitchFamily="66" charset="0"/>
            </a:endParaRPr>
          </a:p>
        </p:txBody>
      </p:sp>
      <p:pic>
        <p:nvPicPr>
          <p:cNvPr id="11" name="Picture 10">
            <a:extLst>
              <a:ext uri="{FF2B5EF4-FFF2-40B4-BE49-F238E27FC236}">
                <a16:creationId xmlns:a16="http://schemas.microsoft.com/office/drawing/2014/main" id="{CC37C508-679E-7C06-28FA-1273355163A1}"/>
              </a:ext>
            </a:extLst>
          </p:cNvPr>
          <p:cNvPicPr>
            <a:picLocks noChangeAspect="1"/>
          </p:cNvPicPr>
          <p:nvPr/>
        </p:nvPicPr>
        <p:blipFill>
          <a:blip r:embed="rId5"/>
          <a:stretch>
            <a:fillRect/>
          </a:stretch>
        </p:blipFill>
        <p:spPr>
          <a:xfrm>
            <a:off x="12033885" y="7789867"/>
            <a:ext cx="2596515" cy="38600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1CA128-888C-5D76-46BF-F58AB54782DE}"/>
              </a:ext>
            </a:extLst>
          </p:cNvPr>
          <p:cNvPicPr>
            <a:picLocks noChangeAspect="1"/>
          </p:cNvPicPr>
          <p:nvPr/>
        </p:nvPicPr>
        <p:blipFill>
          <a:blip r:embed="rId2"/>
          <a:stretch>
            <a:fillRect/>
          </a:stretch>
        </p:blipFill>
        <p:spPr>
          <a:xfrm>
            <a:off x="12648923" y="7134072"/>
            <a:ext cx="1981477" cy="1095528"/>
          </a:xfrm>
          <a:prstGeom prst="rect">
            <a:avLst/>
          </a:prstGeom>
        </p:spPr>
      </p:pic>
      <p:sp>
        <p:nvSpPr>
          <p:cNvPr id="4" name="TextBox 3">
            <a:extLst>
              <a:ext uri="{FF2B5EF4-FFF2-40B4-BE49-F238E27FC236}">
                <a16:creationId xmlns:a16="http://schemas.microsoft.com/office/drawing/2014/main" id="{7205DCA9-144F-F8AD-43DA-B7C6E6F08CBC}"/>
              </a:ext>
            </a:extLst>
          </p:cNvPr>
          <p:cNvSpPr txBox="1"/>
          <p:nvPr/>
        </p:nvSpPr>
        <p:spPr>
          <a:xfrm>
            <a:off x="5687121" y="3501482"/>
            <a:ext cx="4672361" cy="769441"/>
          </a:xfrm>
          <a:prstGeom prst="rect">
            <a:avLst/>
          </a:prstGeom>
          <a:noFill/>
        </p:spPr>
        <p:txBody>
          <a:bodyPr wrap="square" rtlCol="0">
            <a:spAutoFit/>
          </a:bodyPr>
          <a:lstStyle/>
          <a:p>
            <a:r>
              <a:rPr lang="en-IN" sz="4400" dirty="0">
                <a:latin typeface="Comic Sans MS" panose="030F0702030302020204" pitchFamily="66" charset="0"/>
              </a:rPr>
              <a:t>Thank You</a:t>
            </a:r>
          </a:p>
        </p:txBody>
      </p:sp>
    </p:spTree>
    <p:extLst>
      <p:ext uri="{BB962C8B-B14F-4D97-AF65-F5344CB8AC3E}">
        <p14:creationId xmlns:p14="http://schemas.microsoft.com/office/powerpoint/2010/main" val="2418000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704612"/>
            <a:ext cx="7468553" cy="1943100"/>
          </a:xfrm>
          <a:prstGeom prst="rect">
            <a:avLst/>
          </a:prstGeom>
          <a:noFill/>
          <a:ln/>
        </p:spPr>
        <p:txBody>
          <a:bodyPr wrap="square" lIns="0" tIns="0" rIns="0" bIns="0" rtlCol="0" anchor="t"/>
          <a:lstStyle/>
          <a:p>
            <a:pPr marL="0" indent="0">
              <a:lnSpc>
                <a:spcPts val="7650"/>
              </a:lnSpc>
              <a:buNone/>
            </a:pPr>
            <a:r>
              <a:rPr lang="en-US" sz="3200" b="1" dirty="0">
                <a:solidFill>
                  <a:srgbClr val="00002E"/>
                </a:solidFill>
                <a:latin typeface="Comic Sans MS" panose="030F0702030302020204" pitchFamily="66" charset="0"/>
                <a:ea typeface="Nunito Semi Bold" pitchFamily="34" charset="-122"/>
                <a:cs typeface="Nunito Semi Bold" pitchFamily="34" charset="-120"/>
              </a:rPr>
              <a:t>Introduction to Quantum Computing</a:t>
            </a:r>
            <a:endParaRPr lang="en-US" sz="3200" b="1" dirty="0">
              <a:latin typeface="Comic Sans MS" panose="030F0702030302020204" pitchFamily="66" charset="0"/>
            </a:endParaRPr>
          </a:p>
        </p:txBody>
      </p:sp>
      <p:sp>
        <p:nvSpPr>
          <p:cNvPr id="4" name="Text 1"/>
          <p:cNvSpPr/>
          <p:nvPr/>
        </p:nvSpPr>
        <p:spPr>
          <a:xfrm>
            <a:off x="837724" y="2391191"/>
            <a:ext cx="7468553" cy="3447217"/>
          </a:xfrm>
          <a:prstGeom prst="rect">
            <a:avLst/>
          </a:prstGeom>
          <a:noFill/>
          <a:ln/>
        </p:spPr>
        <p:txBody>
          <a:bodyPr wrap="square" lIns="0" tIns="0" rIns="0" bIns="0" rtlCol="0" anchor="t"/>
          <a:lstStyle/>
          <a:p>
            <a:pPr marL="0" indent="0">
              <a:lnSpc>
                <a:spcPts val="3000"/>
              </a:lnSpc>
              <a:buNone/>
            </a:pPr>
            <a:r>
              <a:rPr lang="en-US" sz="1850" dirty="0">
                <a:solidFill>
                  <a:srgbClr val="00002E"/>
                </a:solidFill>
                <a:latin typeface="Comic Sans MS" panose="030F0702030302020204" pitchFamily="66" charset="0"/>
                <a:ea typeface="PT Sans" pitchFamily="34" charset="-122"/>
                <a:cs typeface="PT Sans" pitchFamily="34" charset="-120"/>
              </a:rPr>
              <a:t>This presentation will delve into the captivating realm of quantum computing, exploring its fundamental principles, diverse applications, and the transformative potential it holds for the future. We will embark on a journey through the quantum world, uncovering the unique properties of quantum mechanics and how they empower this revolutionary technology. Prepare to be amazed as we unravel the mysteries of superposition, entanglement, and the power of quantum algorithms, paving the way for a future where computing reaches new frontiers.</a:t>
            </a:r>
            <a:endParaRPr lang="en-US" sz="1850" dirty="0">
              <a:latin typeface="Comic Sans MS" panose="030F0702030302020204" pitchFamily="66" charset="0"/>
            </a:endParaRPr>
          </a:p>
        </p:txBody>
      </p:sp>
    </p:spTree>
    <p:extLst>
      <p:ext uri="{BB962C8B-B14F-4D97-AF65-F5344CB8AC3E}">
        <p14:creationId xmlns:p14="http://schemas.microsoft.com/office/powerpoint/2010/main" val="985143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3199" y="654606"/>
            <a:ext cx="7760375" cy="700207"/>
          </a:xfrm>
          <a:prstGeom prst="rect">
            <a:avLst/>
          </a:prstGeom>
          <a:noFill/>
          <a:ln/>
        </p:spPr>
        <p:txBody>
          <a:bodyPr wrap="none" lIns="0" tIns="0" rIns="0" bIns="0" rtlCol="0" anchor="t"/>
          <a:lstStyle/>
          <a:p>
            <a:pPr marL="0" indent="0">
              <a:lnSpc>
                <a:spcPts val="5500"/>
              </a:lnSpc>
              <a:buNone/>
            </a:pPr>
            <a:r>
              <a:rPr lang="en-US" sz="2800" b="1" dirty="0">
                <a:solidFill>
                  <a:srgbClr val="00002E"/>
                </a:solidFill>
                <a:latin typeface="Comic Sans MS" panose="030F0702030302020204" pitchFamily="66" charset="0"/>
                <a:ea typeface="Nunito Semi Bold" pitchFamily="34" charset="-122"/>
                <a:cs typeface="Nunito Semi Bold" pitchFamily="34" charset="-120"/>
              </a:rPr>
              <a:t>What is Quantum Computing?</a:t>
            </a:r>
            <a:endParaRPr lang="en-US" sz="2800" b="1" dirty="0">
              <a:latin typeface="Comic Sans MS" panose="030F0702030302020204" pitchFamily="66" charset="0"/>
            </a:endParaRPr>
          </a:p>
        </p:txBody>
      </p:sp>
      <p:sp>
        <p:nvSpPr>
          <p:cNvPr id="3" name="Text 1"/>
          <p:cNvSpPr/>
          <p:nvPr/>
        </p:nvSpPr>
        <p:spPr>
          <a:xfrm>
            <a:off x="833199" y="1646455"/>
            <a:ext cx="12964001" cy="1142286"/>
          </a:xfrm>
          <a:prstGeom prst="rect">
            <a:avLst/>
          </a:prstGeom>
          <a:noFill/>
          <a:ln/>
        </p:spPr>
        <p:txBody>
          <a:bodyPr wrap="square" lIns="0" tIns="0" rIns="0" bIns="0" rtlCol="0" anchor="t"/>
          <a:lstStyle/>
          <a:p>
            <a:pPr marL="0" indent="0">
              <a:lnSpc>
                <a:spcPts val="2950"/>
              </a:lnSpc>
              <a:buNone/>
            </a:pPr>
            <a:r>
              <a:rPr lang="en-US" sz="1850" dirty="0">
                <a:solidFill>
                  <a:srgbClr val="00002E"/>
                </a:solidFill>
                <a:latin typeface="Comic Sans MS" panose="030F0702030302020204" pitchFamily="66" charset="0"/>
                <a:ea typeface="PT Sans" pitchFamily="34" charset="-122"/>
                <a:cs typeface="PT Sans" pitchFamily="34" charset="-120"/>
              </a:rPr>
              <a:t>Quantum computing is a type of computing that harnesses the principles of quantum mechanics to solve problems that are too complex for traditional computers. This allows quantum computers to tackle challenges in fields like medicine, materials science, and artificial intelligence.</a:t>
            </a:r>
            <a:endParaRPr lang="en-US" sz="1850" dirty="0">
              <a:latin typeface="Comic Sans MS" panose="030F0702030302020204" pitchFamily="66" charset="0"/>
            </a:endParaRPr>
          </a:p>
        </p:txBody>
      </p:sp>
      <p:sp>
        <p:nvSpPr>
          <p:cNvPr id="4" name="Text 2"/>
          <p:cNvSpPr/>
          <p:nvPr/>
        </p:nvSpPr>
        <p:spPr>
          <a:xfrm>
            <a:off x="833199" y="3184802"/>
            <a:ext cx="2844403" cy="350044"/>
          </a:xfrm>
          <a:prstGeom prst="rect">
            <a:avLst/>
          </a:prstGeom>
          <a:noFill/>
          <a:ln/>
        </p:spPr>
        <p:txBody>
          <a:bodyPr wrap="none" lIns="0" tIns="0" rIns="0" bIns="0" rtlCol="0" anchor="t"/>
          <a:lstStyle/>
          <a:p>
            <a:pPr marL="0" indent="0">
              <a:lnSpc>
                <a:spcPts val="2750"/>
              </a:lnSpc>
              <a:buNone/>
            </a:pPr>
            <a:r>
              <a:rPr lang="en-US" sz="2200" b="1" dirty="0">
                <a:solidFill>
                  <a:srgbClr val="00002E"/>
                </a:solidFill>
                <a:latin typeface="Comic Sans MS" panose="030F0702030302020204" pitchFamily="66" charset="0"/>
                <a:ea typeface="Nunito Semi Bold" pitchFamily="34" charset="-122"/>
                <a:cs typeface="Nunito Semi Bold" pitchFamily="34" charset="-120"/>
              </a:rPr>
              <a:t>Traditional Computing</a:t>
            </a:r>
            <a:endParaRPr lang="en-US" sz="2200" b="1" dirty="0">
              <a:latin typeface="Comic Sans MS" panose="030F0702030302020204" pitchFamily="66" charset="0"/>
            </a:endParaRPr>
          </a:p>
        </p:txBody>
      </p:sp>
      <p:sp>
        <p:nvSpPr>
          <p:cNvPr id="5" name="Text 3"/>
          <p:cNvSpPr/>
          <p:nvPr/>
        </p:nvSpPr>
        <p:spPr>
          <a:xfrm>
            <a:off x="833199" y="3740526"/>
            <a:ext cx="6191607" cy="380762"/>
          </a:xfrm>
          <a:prstGeom prst="rect">
            <a:avLst/>
          </a:prstGeom>
          <a:noFill/>
          <a:ln/>
        </p:spPr>
        <p:txBody>
          <a:bodyPr wrap="none" lIns="0" tIns="0" rIns="0" bIns="0" rtlCol="0" anchor="t"/>
          <a:lstStyle/>
          <a:p>
            <a:pPr marL="0" indent="0">
              <a:lnSpc>
                <a:spcPts val="2950"/>
              </a:lnSpc>
              <a:buNone/>
            </a:pPr>
            <a:r>
              <a:rPr lang="en-US" sz="1850" dirty="0">
                <a:solidFill>
                  <a:srgbClr val="00002E"/>
                </a:solidFill>
                <a:latin typeface="Comic Sans MS" panose="030F0702030302020204" pitchFamily="66" charset="0"/>
                <a:ea typeface="PT Sans" pitchFamily="34" charset="-122"/>
                <a:cs typeface="PT Sans" pitchFamily="34" charset="-120"/>
              </a:rPr>
              <a:t>Based on classical bits, which can be either 0 or 1.</a:t>
            </a:r>
            <a:endParaRPr lang="en-US" sz="1850" dirty="0">
              <a:latin typeface="Comic Sans MS" panose="030F0702030302020204" pitchFamily="66" charset="0"/>
            </a:endParaRPr>
          </a:p>
        </p:txBody>
      </p:sp>
      <p:sp>
        <p:nvSpPr>
          <p:cNvPr id="6" name="Text 4"/>
          <p:cNvSpPr/>
          <p:nvPr/>
        </p:nvSpPr>
        <p:spPr>
          <a:xfrm>
            <a:off x="1102448" y="4372254"/>
            <a:ext cx="5810845" cy="380762"/>
          </a:xfrm>
          <a:prstGeom prst="rect">
            <a:avLst/>
          </a:prstGeom>
          <a:noFill/>
          <a:ln/>
        </p:spPr>
        <p:txBody>
          <a:bodyPr wrap="none" lIns="0" tIns="0" rIns="0" bIns="0" rtlCol="0" anchor="t"/>
          <a:lstStyle/>
          <a:p>
            <a:pPr marL="342900" indent="-342900" algn="l">
              <a:lnSpc>
                <a:spcPts val="2950"/>
              </a:lnSpc>
              <a:buSzPct val="100000"/>
              <a:buChar char="•"/>
            </a:pPr>
            <a:r>
              <a:rPr lang="en-US" sz="1850" dirty="0">
                <a:solidFill>
                  <a:srgbClr val="00002E"/>
                </a:solidFill>
                <a:latin typeface="Comic Sans MS" panose="030F0702030302020204" pitchFamily="66" charset="0"/>
                <a:ea typeface="PT Sans" pitchFamily="34" charset="-122"/>
                <a:cs typeface="PT Sans" pitchFamily="34" charset="-120"/>
              </a:rPr>
              <a:t>Operates on deterministic logic.</a:t>
            </a:r>
            <a:endParaRPr lang="en-US" sz="1850" dirty="0">
              <a:latin typeface="Comic Sans MS" panose="030F0702030302020204" pitchFamily="66" charset="0"/>
            </a:endParaRPr>
          </a:p>
        </p:txBody>
      </p:sp>
      <p:sp>
        <p:nvSpPr>
          <p:cNvPr id="7" name="Text 5"/>
          <p:cNvSpPr/>
          <p:nvPr/>
        </p:nvSpPr>
        <p:spPr>
          <a:xfrm>
            <a:off x="1102448" y="4836241"/>
            <a:ext cx="5810845" cy="380762"/>
          </a:xfrm>
          <a:prstGeom prst="rect">
            <a:avLst/>
          </a:prstGeom>
          <a:noFill/>
          <a:ln/>
        </p:spPr>
        <p:txBody>
          <a:bodyPr wrap="none" lIns="0" tIns="0" rIns="0" bIns="0" rtlCol="0" anchor="t"/>
          <a:lstStyle/>
          <a:p>
            <a:pPr marL="342900" indent="-342900" algn="l">
              <a:lnSpc>
                <a:spcPts val="2950"/>
              </a:lnSpc>
              <a:buSzPct val="100000"/>
              <a:buChar char="•"/>
            </a:pPr>
            <a:r>
              <a:rPr lang="en-US" sz="1850" dirty="0">
                <a:solidFill>
                  <a:srgbClr val="00002E"/>
                </a:solidFill>
                <a:latin typeface="Comic Sans MS" panose="030F0702030302020204" pitchFamily="66" charset="0"/>
                <a:ea typeface="PT Sans" pitchFamily="34" charset="-122"/>
                <a:cs typeface="PT Sans" pitchFamily="34" charset="-120"/>
              </a:rPr>
              <a:t>Processes information sequentially.</a:t>
            </a:r>
            <a:endParaRPr lang="en-US" sz="1850" dirty="0">
              <a:latin typeface="Comic Sans MS" panose="030F0702030302020204" pitchFamily="66" charset="0"/>
            </a:endParaRPr>
          </a:p>
        </p:txBody>
      </p:sp>
      <p:sp>
        <p:nvSpPr>
          <p:cNvPr id="8" name="Text 6"/>
          <p:cNvSpPr/>
          <p:nvPr/>
        </p:nvSpPr>
        <p:spPr>
          <a:xfrm>
            <a:off x="1102448" y="5300227"/>
            <a:ext cx="5810845" cy="761524"/>
          </a:xfrm>
          <a:prstGeom prst="rect">
            <a:avLst/>
          </a:prstGeom>
          <a:noFill/>
          <a:ln/>
        </p:spPr>
        <p:txBody>
          <a:bodyPr wrap="square" lIns="0" tIns="0" rIns="0" bIns="0" rtlCol="0" anchor="t"/>
          <a:lstStyle/>
          <a:p>
            <a:pPr marL="342900" indent="-342900" algn="l">
              <a:lnSpc>
                <a:spcPts val="2950"/>
              </a:lnSpc>
              <a:buSzPct val="100000"/>
              <a:buChar char="•"/>
            </a:pPr>
            <a:r>
              <a:rPr lang="en-US" sz="1850" dirty="0">
                <a:solidFill>
                  <a:srgbClr val="00002E"/>
                </a:solidFill>
                <a:latin typeface="Comic Sans MS" panose="030F0702030302020204" pitchFamily="66" charset="0"/>
                <a:ea typeface="PT Sans" pitchFamily="34" charset="-122"/>
                <a:cs typeface="PT Sans" pitchFamily="34" charset="-120"/>
              </a:rPr>
              <a:t>Limited in its ability to handle large datasets and complex calculations.</a:t>
            </a:r>
            <a:endParaRPr lang="en-US" sz="1850" dirty="0">
              <a:latin typeface="Comic Sans MS" panose="030F0702030302020204" pitchFamily="66" charset="0"/>
            </a:endParaRPr>
          </a:p>
        </p:txBody>
      </p:sp>
      <p:sp>
        <p:nvSpPr>
          <p:cNvPr id="9" name="Text 7"/>
          <p:cNvSpPr/>
          <p:nvPr/>
        </p:nvSpPr>
        <p:spPr>
          <a:xfrm>
            <a:off x="7613213" y="3128843"/>
            <a:ext cx="2800588" cy="350044"/>
          </a:xfrm>
          <a:prstGeom prst="rect">
            <a:avLst/>
          </a:prstGeom>
          <a:noFill/>
          <a:ln/>
        </p:spPr>
        <p:txBody>
          <a:bodyPr wrap="none" lIns="0" tIns="0" rIns="0" bIns="0" rtlCol="0" anchor="t"/>
          <a:lstStyle/>
          <a:p>
            <a:pPr marL="0" indent="0">
              <a:lnSpc>
                <a:spcPts val="2750"/>
              </a:lnSpc>
              <a:buNone/>
            </a:pPr>
            <a:r>
              <a:rPr lang="en-US" sz="2200" b="1" dirty="0">
                <a:solidFill>
                  <a:srgbClr val="00002E"/>
                </a:solidFill>
                <a:latin typeface="Comic Sans MS" panose="030F0702030302020204" pitchFamily="66" charset="0"/>
                <a:ea typeface="Nunito Semi Bold" pitchFamily="34" charset="-122"/>
                <a:cs typeface="Nunito Semi Bold" pitchFamily="34" charset="-120"/>
              </a:rPr>
              <a:t>Quantum Computing</a:t>
            </a:r>
            <a:endParaRPr lang="en-US" sz="2200" b="1" dirty="0">
              <a:latin typeface="Comic Sans MS" panose="030F0702030302020204" pitchFamily="66" charset="0"/>
            </a:endParaRPr>
          </a:p>
        </p:txBody>
      </p:sp>
      <p:sp>
        <p:nvSpPr>
          <p:cNvPr id="10" name="Text 8"/>
          <p:cNvSpPr/>
          <p:nvPr/>
        </p:nvSpPr>
        <p:spPr>
          <a:xfrm>
            <a:off x="7613213" y="3734038"/>
            <a:ext cx="6191607" cy="761524"/>
          </a:xfrm>
          <a:prstGeom prst="rect">
            <a:avLst/>
          </a:prstGeom>
          <a:noFill/>
          <a:ln/>
        </p:spPr>
        <p:txBody>
          <a:bodyPr wrap="square" lIns="0" tIns="0" rIns="0" bIns="0" rtlCol="0" anchor="t"/>
          <a:lstStyle/>
          <a:p>
            <a:pPr marL="0" indent="0">
              <a:lnSpc>
                <a:spcPts val="2950"/>
              </a:lnSpc>
              <a:buNone/>
            </a:pPr>
            <a:r>
              <a:rPr lang="en-US" sz="1850" dirty="0">
                <a:solidFill>
                  <a:srgbClr val="00002E"/>
                </a:solidFill>
                <a:latin typeface="Comic Sans MS" panose="030F0702030302020204" pitchFamily="66" charset="0"/>
                <a:ea typeface="PT Sans" pitchFamily="34" charset="-122"/>
                <a:cs typeface="PT Sans" pitchFamily="34" charset="-120"/>
              </a:rPr>
              <a:t>Utilizes qubits, which can be 0, 1, or both simultaneously, due to the principle of superposition.</a:t>
            </a:r>
            <a:endParaRPr lang="en-US" sz="1850" dirty="0">
              <a:latin typeface="Comic Sans MS" panose="030F0702030302020204" pitchFamily="66" charset="0"/>
            </a:endParaRPr>
          </a:p>
        </p:txBody>
      </p:sp>
      <p:sp>
        <p:nvSpPr>
          <p:cNvPr id="11" name="Text 9"/>
          <p:cNvSpPr/>
          <p:nvPr/>
        </p:nvSpPr>
        <p:spPr>
          <a:xfrm>
            <a:off x="7993975" y="4753016"/>
            <a:ext cx="5810845" cy="761524"/>
          </a:xfrm>
          <a:prstGeom prst="rect">
            <a:avLst/>
          </a:prstGeom>
          <a:noFill/>
          <a:ln/>
        </p:spPr>
        <p:txBody>
          <a:bodyPr wrap="square" lIns="0" tIns="0" rIns="0" bIns="0" rtlCol="0" anchor="t"/>
          <a:lstStyle/>
          <a:p>
            <a:pPr marL="342900" indent="-342900" algn="l">
              <a:lnSpc>
                <a:spcPts val="2950"/>
              </a:lnSpc>
              <a:buSzPct val="100000"/>
              <a:buChar char="•"/>
            </a:pPr>
            <a:r>
              <a:rPr lang="en-US" sz="1850" dirty="0">
                <a:solidFill>
                  <a:srgbClr val="00002E"/>
                </a:solidFill>
                <a:latin typeface="Comic Sans MS" panose="030F0702030302020204" pitchFamily="66" charset="0"/>
                <a:ea typeface="PT Sans" pitchFamily="34" charset="-122"/>
                <a:cs typeface="PT Sans" pitchFamily="34" charset="-120"/>
              </a:rPr>
              <a:t>Leverages quantum phenomena like superposition and entanglement.</a:t>
            </a:r>
            <a:endParaRPr lang="en-US" sz="1850" dirty="0">
              <a:latin typeface="Comic Sans MS" panose="030F0702030302020204" pitchFamily="66" charset="0"/>
            </a:endParaRPr>
          </a:p>
        </p:txBody>
      </p:sp>
      <p:sp>
        <p:nvSpPr>
          <p:cNvPr id="12" name="Text 10"/>
          <p:cNvSpPr/>
          <p:nvPr/>
        </p:nvSpPr>
        <p:spPr>
          <a:xfrm>
            <a:off x="7986355" y="5605586"/>
            <a:ext cx="5810845" cy="761524"/>
          </a:xfrm>
          <a:prstGeom prst="rect">
            <a:avLst/>
          </a:prstGeom>
          <a:noFill/>
          <a:ln/>
        </p:spPr>
        <p:txBody>
          <a:bodyPr wrap="square" lIns="0" tIns="0" rIns="0" bIns="0" rtlCol="0" anchor="t"/>
          <a:lstStyle/>
          <a:p>
            <a:pPr marL="342900" indent="-342900" algn="l">
              <a:lnSpc>
                <a:spcPts val="2950"/>
              </a:lnSpc>
              <a:buSzPct val="100000"/>
              <a:buChar char="•"/>
            </a:pPr>
            <a:r>
              <a:rPr lang="en-US" sz="1850" dirty="0">
                <a:solidFill>
                  <a:srgbClr val="00002E"/>
                </a:solidFill>
                <a:latin typeface="Comic Sans MS" panose="030F0702030302020204" pitchFamily="66" charset="0"/>
                <a:ea typeface="PT Sans" pitchFamily="34" charset="-122"/>
                <a:cs typeface="PT Sans" pitchFamily="34" charset="-120"/>
              </a:rPr>
              <a:t>Performs computations in parallel, offering significant speed advantages for certain problems.</a:t>
            </a:r>
            <a:endParaRPr lang="en-US" sz="1850" dirty="0">
              <a:latin typeface="Comic Sans MS" panose="030F0702030302020204" pitchFamily="66" charset="0"/>
            </a:endParaRPr>
          </a:p>
        </p:txBody>
      </p:sp>
      <p:sp>
        <p:nvSpPr>
          <p:cNvPr id="13" name="Text 11"/>
          <p:cNvSpPr/>
          <p:nvPr/>
        </p:nvSpPr>
        <p:spPr>
          <a:xfrm>
            <a:off x="7993975" y="6624564"/>
            <a:ext cx="5810845" cy="761524"/>
          </a:xfrm>
          <a:prstGeom prst="rect">
            <a:avLst/>
          </a:prstGeom>
          <a:noFill/>
          <a:ln/>
        </p:spPr>
        <p:txBody>
          <a:bodyPr wrap="square" lIns="0" tIns="0" rIns="0" bIns="0" rtlCol="0" anchor="t"/>
          <a:lstStyle/>
          <a:p>
            <a:pPr marL="342900" indent="-342900" algn="l">
              <a:lnSpc>
                <a:spcPts val="2950"/>
              </a:lnSpc>
              <a:buSzPct val="100000"/>
              <a:buChar char="•"/>
            </a:pPr>
            <a:r>
              <a:rPr lang="en-US" sz="1850" dirty="0">
                <a:solidFill>
                  <a:srgbClr val="00002E"/>
                </a:solidFill>
                <a:latin typeface="Comic Sans MS" panose="030F0702030302020204" pitchFamily="66" charset="0"/>
                <a:ea typeface="PT Sans" pitchFamily="34" charset="-122"/>
                <a:cs typeface="PT Sans" pitchFamily="34" charset="-120"/>
              </a:rPr>
              <a:t>Has the potential to revolutionize various industries by enabling the solution of currently unsolvable problems.</a:t>
            </a:r>
            <a:endParaRPr lang="en-US" sz="1850" dirty="0">
              <a:latin typeface="Comic Sans MS" panose="030F0702030302020204" pitchFamily="66" charset="0"/>
            </a:endParaRPr>
          </a:p>
        </p:txBody>
      </p:sp>
      <p:pic>
        <p:nvPicPr>
          <p:cNvPr id="15" name="Picture 14">
            <a:extLst>
              <a:ext uri="{FF2B5EF4-FFF2-40B4-BE49-F238E27FC236}">
                <a16:creationId xmlns:a16="http://schemas.microsoft.com/office/drawing/2014/main" id="{8C004A06-5AC2-E0D8-1141-90F9D8479D71}"/>
              </a:ext>
            </a:extLst>
          </p:cNvPr>
          <p:cNvPicPr>
            <a:picLocks noChangeAspect="1"/>
          </p:cNvPicPr>
          <p:nvPr/>
        </p:nvPicPr>
        <p:blipFill>
          <a:blip r:embed="rId3"/>
          <a:stretch>
            <a:fillRect/>
          </a:stretch>
        </p:blipFill>
        <p:spPr>
          <a:xfrm>
            <a:off x="12812751" y="7643542"/>
            <a:ext cx="1817649" cy="58605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791"/>
          </a:xfrm>
          <a:prstGeom prst="rect">
            <a:avLst/>
          </a:prstGeom>
        </p:spPr>
      </p:pic>
      <p:sp>
        <p:nvSpPr>
          <p:cNvPr id="3" name="Text 0"/>
          <p:cNvSpPr/>
          <p:nvPr/>
        </p:nvSpPr>
        <p:spPr>
          <a:xfrm>
            <a:off x="758428" y="3029986"/>
            <a:ext cx="6934200" cy="637342"/>
          </a:xfrm>
          <a:prstGeom prst="rect">
            <a:avLst/>
          </a:prstGeom>
          <a:noFill/>
          <a:ln/>
        </p:spPr>
        <p:txBody>
          <a:bodyPr wrap="none" lIns="0" tIns="0" rIns="0" bIns="0" rtlCol="0" anchor="t"/>
          <a:lstStyle/>
          <a:p>
            <a:pPr marL="0" indent="0">
              <a:lnSpc>
                <a:spcPts val="5000"/>
              </a:lnSpc>
              <a:buNone/>
            </a:pPr>
            <a:r>
              <a:rPr lang="en-US" sz="2800" b="1" dirty="0">
                <a:solidFill>
                  <a:srgbClr val="00002E"/>
                </a:solidFill>
                <a:latin typeface="Comic Sans MS" panose="030F0702030302020204" pitchFamily="66" charset="0"/>
                <a:ea typeface="Nunito Semi Bold" pitchFamily="34" charset="-122"/>
                <a:cs typeface="Nunito Semi Bold" pitchFamily="34" charset="-120"/>
              </a:rPr>
              <a:t>Basics of Quantum Mechanics</a:t>
            </a:r>
            <a:endParaRPr lang="en-US" sz="2800" b="1" dirty="0">
              <a:latin typeface="Comic Sans MS" panose="030F0702030302020204" pitchFamily="66" charset="0"/>
            </a:endParaRPr>
          </a:p>
        </p:txBody>
      </p:sp>
      <p:sp>
        <p:nvSpPr>
          <p:cNvPr id="4" name="Text 1"/>
          <p:cNvSpPr/>
          <p:nvPr/>
        </p:nvSpPr>
        <p:spPr>
          <a:xfrm>
            <a:off x="758428" y="3971127"/>
            <a:ext cx="13113544" cy="693420"/>
          </a:xfrm>
          <a:prstGeom prst="rect">
            <a:avLst/>
          </a:prstGeom>
          <a:noFill/>
          <a:ln/>
        </p:spPr>
        <p:txBody>
          <a:bodyPr wrap="square" lIns="0" tIns="0" rIns="0" bIns="0" rtlCol="0" anchor="t"/>
          <a:lstStyle/>
          <a:p>
            <a:pPr marL="0" indent="0">
              <a:lnSpc>
                <a:spcPts val="2700"/>
              </a:lnSpc>
              <a:buNone/>
            </a:pPr>
            <a:r>
              <a:rPr lang="en-US" dirty="0">
                <a:solidFill>
                  <a:srgbClr val="00002E"/>
                </a:solidFill>
                <a:latin typeface="Comic Sans MS" panose="030F0702030302020204" pitchFamily="66" charset="0"/>
                <a:ea typeface="PT Sans" pitchFamily="34" charset="-122"/>
                <a:cs typeface="PT Sans" pitchFamily="34" charset="-120"/>
              </a:rPr>
              <a:t>Quantum mechanics delves into the microscopic world, where classical physics breaks down. It unveils phenomena like superposition and entanglement, shaping the foundation of quantum computing.</a:t>
            </a:r>
            <a:endParaRPr lang="en-US" dirty="0">
              <a:latin typeface="Comic Sans MS" panose="030F0702030302020204" pitchFamily="66" charset="0"/>
            </a:endParaRPr>
          </a:p>
        </p:txBody>
      </p:sp>
      <p:sp>
        <p:nvSpPr>
          <p:cNvPr id="5" name="Shape 2"/>
          <p:cNvSpPr/>
          <p:nvPr/>
        </p:nvSpPr>
        <p:spPr>
          <a:xfrm>
            <a:off x="758428" y="4983767"/>
            <a:ext cx="487561" cy="487561"/>
          </a:xfrm>
          <a:prstGeom prst="roundRect">
            <a:avLst>
              <a:gd name="adj" fmla="val 66671"/>
            </a:avLst>
          </a:prstGeom>
          <a:solidFill>
            <a:srgbClr val="F3F3FF"/>
          </a:solidFill>
          <a:ln w="22860">
            <a:solidFill>
              <a:srgbClr val="2D4DF2"/>
            </a:solidFill>
            <a:prstDash val="solid"/>
          </a:ln>
        </p:spPr>
      </p:sp>
      <p:sp>
        <p:nvSpPr>
          <p:cNvPr id="6" name="Text 3"/>
          <p:cNvSpPr/>
          <p:nvPr/>
        </p:nvSpPr>
        <p:spPr>
          <a:xfrm>
            <a:off x="910471" y="5074492"/>
            <a:ext cx="183475" cy="305991"/>
          </a:xfrm>
          <a:prstGeom prst="rect">
            <a:avLst/>
          </a:prstGeom>
          <a:noFill/>
          <a:ln/>
        </p:spPr>
        <p:txBody>
          <a:bodyPr wrap="none" lIns="0" tIns="0" rIns="0" bIns="0" rtlCol="0" anchor="t"/>
          <a:lstStyle/>
          <a:p>
            <a:pPr marL="0" indent="0" algn="ctr">
              <a:lnSpc>
                <a:spcPts val="2400"/>
              </a:lnSpc>
              <a:buNone/>
            </a:pPr>
            <a:r>
              <a:rPr lang="en-US" sz="2400" dirty="0">
                <a:solidFill>
                  <a:srgbClr val="00002E"/>
                </a:solidFill>
                <a:latin typeface="Nunito Semi Bold" pitchFamily="34" charset="0"/>
                <a:ea typeface="Nunito Semi Bold" pitchFamily="34" charset="-122"/>
                <a:cs typeface="Nunito Semi Bold" pitchFamily="34" charset="-120"/>
              </a:rPr>
              <a:t>1</a:t>
            </a:r>
            <a:endParaRPr lang="en-US" sz="2400" dirty="0"/>
          </a:p>
        </p:txBody>
      </p:sp>
      <p:sp>
        <p:nvSpPr>
          <p:cNvPr id="7" name="Text 4"/>
          <p:cNvSpPr/>
          <p:nvPr/>
        </p:nvSpPr>
        <p:spPr>
          <a:xfrm>
            <a:off x="1462683" y="5074492"/>
            <a:ext cx="2549485" cy="318611"/>
          </a:xfrm>
          <a:prstGeom prst="rect">
            <a:avLst/>
          </a:prstGeom>
          <a:noFill/>
          <a:ln/>
        </p:spPr>
        <p:txBody>
          <a:bodyPr wrap="none" lIns="0" tIns="0" rIns="0" bIns="0" rtlCol="0" anchor="t"/>
          <a:lstStyle/>
          <a:p>
            <a:pPr marL="0" indent="0">
              <a:lnSpc>
                <a:spcPts val="2500"/>
              </a:lnSpc>
              <a:buNone/>
            </a:pPr>
            <a:r>
              <a:rPr lang="en-US" sz="2000" dirty="0">
                <a:solidFill>
                  <a:srgbClr val="00002E"/>
                </a:solidFill>
                <a:latin typeface="Nunito Semi Bold" pitchFamily="34" charset="0"/>
                <a:ea typeface="Nunito Semi Bold" pitchFamily="34" charset="-122"/>
                <a:cs typeface="Nunito Semi Bold" pitchFamily="34" charset="-120"/>
              </a:rPr>
              <a:t>Superposition</a:t>
            </a:r>
            <a:endParaRPr lang="en-US" sz="2000" dirty="0"/>
          </a:p>
        </p:txBody>
      </p:sp>
      <p:sp>
        <p:nvSpPr>
          <p:cNvPr id="8" name="Text 5"/>
          <p:cNvSpPr/>
          <p:nvPr/>
        </p:nvSpPr>
        <p:spPr>
          <a:xfrm>
            <a:off x="1462682" y="5719297"/>
            <a:ext cx="3522464" cy="1386840"/>
          </a:xfrm>
          <a:prstGeom prst="rect">
            <a:avLst/>
          </a:prstGeom>
          <a:noFill/>
          <a:ln/>
        </p:spPr>
        <p:txBody>
          <a:bodyPr wrap="square" lIns="0" tIns="0" rIns="0" bIns="0" rtlCol="0" anchor="t"/>
          <a:lstStyle/>
          <a:p>
            <a:pPr marL="0" indent="0">
              <a:lnSpc>
                <a:spcPts val="2700"/>
              </a:lnSpc>
              <a:buNone/>
            </a:pPr>
            <a:r>
              <a:rPr lang="en-US" sz="1700" dirty="0">
                <a:solidFill>
                  <a:srgbClr val="00002E"/>
                </a:solidFill>
                <a:latin typeface="Comic Sans MS" panose="030F0702030302020204" pitchFamily="66" charset="0"/>
                <a:ea typeface="PT Sans" pitchFamily="34" charset="-122"/>
                <a:cs typeface="PT Sans" pitchFamily="34" charset="-120"/>
              </a:rPr>
              <a:t>Qubits can be in multiple states at once, unlike classical bits. This allows for parallel computation and faster problem-solving.</a:t>
            </a:r>
            <a:endParaRPr lang="en-US" sz="1700" dirty="0">
              <a:latin typeface="Comic Sans MS" panose="030F0702030302020204" pitchFamily="66" charset="0"/>
            </a:endParaRPr>
          </a:p>
        </p:txBody>
      </p:sp>
      <p:sp>
        <p:nvSpPr>
          <p:cNvPr id="9" name="Shape 6"/>
          <p:cNvSpPr/>
          <p:nvPr/>
        </p:nvSpPr>
        <p:spPr>
          <a:xfrm>
            <a:off x="5189730" y="4968346"/>
            <a:ext cx="487561" cy="487561"/>
          </a:xfrm>
          <a:prstGeom prst="roundRect">
            <a:avLst>
              <a:gd name="adj" fmla="val 66671"/>
            </a:avLst>
          </a:prstGeom>
          <a:solidFill>
            <a:srgbClr val="F3F3FF"/>
          </a:solidFill>
          <a:ln w="22860">
            <a:solidFill>
              <a:srgbClr val="018CE1"/>
            </a:solidFill>
            <a:prstDash val="solid"/>
          </a:ln>
        </p:spPr>
      </p:sp>
      <p:sp>
        <p:nvSpPr>
          <p:cNvPr id="10" name="Text 7"/>
          <p:cNvSpPr/>
          <p:nvPr/>
        </p:nvSpPr>
        <p:spPr>
          <a:xfrm>
            <a:off x="5341772" y="5059071"/>
            <a:ext cx="183475" cy="305991"/>
          </a:xfrm>
          <a:prstGeom prst="rect">
            <a:avLst/>
          </a:prstGeom>
          <a:noFill/>
          <a:ln/>
        </p:spPr>
        <p:txBody>
          <a:bodyPr wrap="none" lIns="0" tIns="0" rIns="0" bIns="0" rtlCol="0" anchor="t"/>
          <a:lstStyle/>
          <a:p>
            <a:pPr marL="0" indent="0" algn="ctr">
              <a:lnSpc>
                <a:spcPts val="2400"/>
              </a:lnSpc>
              <a:buNone/>
            </a:pPr>
            <a:r>
              <a:rPr lang="en-US" sz="2400" dirty="0">
                <a:solidFill>
                  <a:srgbClr val="00002E"/>
                </a:solidFill>
                <a:latin typeface="Nunito Semi Bold" pitchFamily="34" charset="0"/>
                <a:ea typeface="Nunito Semi Bold" pitchFamily="34" charset="-122"/>
                <a:cs typeface="Nunito Semi Bold" pitchFamily="34" charset="-120"/>
              </a:rPr>
              <a:t>2</a:t>
            </a:r>
            <a:endParaRPr lang="en-US" sz="2400" dirty="0"/>
          </a:p>
        </p:txBody>
      </p:sp>
      <p:sp>
        <p:nvSpPr>
          <p:cNvPr id="11" name="Text 8"/>
          <p:cNvSpPr/>
          <p:nvPr/>
        </p:nvSpPr>
        <p:spPr>
          <a:xfrm>
            <a:off x="5906095" y="5077361"/>
            <a:ext cx="2549485" cy="318611"/>
          </a:xfrm>
          <a:prstGeom prst="rect">
            <a:avLst/>
          </a:prstGeom>
          <a:noFill/>
          <a:ln/>
        </p:spPr>
        <p:txBody>
          <a:bodyPr wrap="none" lIns="0" tIns="0" rIns="0" bIns="0" rtlCol="0" anchor="t"/>
          <a:lstStyle/>
          <a:p>
            <a:pPr marL="0" indent="0">
              <a:lnSpc>
                <a:spcPts val="2500"/>
              </a:lnSpc>
              <a:buNone/>
            </a:pPr>
            <a:r>
              <a:rPr lang="en-US" sz="2000" dirty="0">
                <a:solidFill>
                  <a:srgbClr val="00002E"/>
                </a:solidFill>
                <a:latin typeface="Nunito Semi Bold" pitchFamily="34" charset="0"/>
                <a:ea typeface="Nunito Semi Bold" pitchFamily="34" charset="-122"/>
                <a:cs typeface="Nunito Semi Bold" pitchFamily="34" charset="-120"/>
              </a:rPr>
              <a:t>Entanglement</a:t>
            </a:r>
            <a:endParaRPr lang="en-US" sz="2000" dirty="0"/>
          </a:p>
        </p:txBody>
      </p:sp>
      <p:sp>
        <p:nvSpPr>
          <p:cNvPr id="12" name="Text 9"/>
          <p:cNvSpPr/>
          <p:nvPr/>
        </p:nvSpPr>
        <p:spPr>
          <a:xfrm>
            <a:off x="5906095" y="5719297"/>
            <a:ext cx="3522464" cy="1386840"/>
          </a:xfrm>
          <a:prstGeom prst="rect">
            <a:avLst/>
          </a:prstGeom>
          <a:noFill/>
          <a:ln/>
        </p:spPr>
        <p:txBody>
          <a:bodyPr wrap="square" lIns="0" tIns="0" rIns="0" bIns="0" rtlCol="0" anchor="t"/>
          <a:lstStyle/>
          <a:p>
            <a:pPr marL="0" indent="0">
              <a:lnSpc>
                <a:spcPts val="2700"/>
              </a:lnSpc>
              <a:buNone/>
            </a:pPr>
            <a:r>
              <a:rPr lang="en-US" sz="1700" dirty="0">
                <a:solidFill>
                  <a:srgbClr val="00002E"/>
                </a:solidFill>
                <a:latin typeface="Comic Sans MS" panose="030F0702030302020204" pitchFamily="66" charset="0"/>
                <a:ea typeface="PT Sans" pitchFamily="34" charset="-122"/>
                <a:cs typeface="PT Sans" pitchFamily="34" charset="-120"/>
              </a:rPr>
              <a:t>Entangled qubits are interconnected, even when separated. Measuring one instantly affects the other, regardless of distance.</a:t>
            </a:r>
            <a:endParaRPr lang="en-US" sz="1700" dirty="0">
              <a:latin typeface="Comic Sans MS" panose="030F0702030302020204" pitchFamily="66" charset="0"/>
            </a:endParaRPr>
          </a:p>
        </p:txBody>
      </p:sp>
      <p:sp>
        <p:nvSpPr>
          <p:cNvPr id="13" name="Shape 10"/>
          <p:cNvSpPr/>
          <p:nvPr/>
        </p:nvSpPr>
        <p:spPr>
          <a:xfrm>
            <a:off x="9736990" y="4968346"/>
            <a:ext cx="487561" cy="487561"/>
          </a:xfrm>
          <a:prstGeom prst="roundRect">
            <a:avLst>
              <a:gd name="adj" fmla="val 66671"/>
            </a:avLst>
          </a:prstGeom>
          <a:solidFill>
            <a:srgbClr val="F3F3FF"/>
          </a:solidFill>
          <a:ln w="22860">
            <a:solidFill>
              <a:srgbClr val="DA33BF"/>
            </a:solidFill>
            <a:prstDash val="solid"/>
          </a:ln>
        </p:spPr>
      </p:sp>
      <p:sp>
        <p:nvSpPr>
          <p:cNvPr id="14" name="Text 11"/>
          <p:cNvSpPr/>
          <p:nvPr/>
        </p:nvSpPr>
        <p:spPr>
          <a:xfrm>
            <a:off x="9889033" y="5059071"/>
            <a:ext cx="183475" cy="305991"/>
          </a:xfrm>
          <a:prstGeom prst="rect">
            <a:avLst/>
          </a:prstGeom>
          <a:noFill/>
          <a:ln/>
        </p:spPr>
        <p:txBody>
          <a:bodyPr wrap="none" lIns="0" tIns="0" rIns="0" bIns="0" rtlCol="0" anchor="t"/>
          <a:lstStyle/>
          <a:p>
            <a:pPr marL="0" indent="0" algn="ctr">
              <a:lnSpc>
                <a:spcPts val="2400"/>
              </a:lnSpc>
              <a:buNone/>
            </a:pPr>
            <a:r>
              <a:rPr lang="en-US" sz="2400" dirty="0">
                <a:solidFill>
                  <a:srgbClr val="00002E"/>
                </a:solidFill>
                <a:latin typeface="Nunito Semi Bold" pitchFamily="34" charset="0"/>
                <a:ea typeface="Nunito Semi Bold" pitchFamily="34" charset="-122"/>
                <a:cs typeface="Nunito Semi Bold" pitchFamily="34" charset="-120"/>
              </a:rPr>
              <a:t>3</a:t>
            </a:r>
            <a:endParaRPr lang="en-US" sz="2400" dirty="0"/>
          </a:p>
        </p:txBody>
      </p:sp>
      <p:sp>
        <p:nvSpPr>
          <p:cNvPr id="15" name="Text 12"/>
          <p:cNvSpPr/>
          <p:nvPr/>
        </p:nvSpPr>
        <p:spPr>
          <a:xfrm>
            <a:off x="10349508" y="5077361"/>
            <a:ext cx="2549485" cy="318611"/>
          </a:xfrm>
          <a:prstGeom prst="rect">
            <a:avLst/>
          </a:prstGeom>
          <a:noFill/>
          <a:ln/>
        </p:spPr>
        <p:txBody>
          <a:bodyPr wrap="none" lIns="0" tIns="0" rIns="0" bIns="0" rtlCol="0" anchor="t"/>
          <a:lstStyle/>
          <a:p>
            <a:pPr marL="0" indent="0">
              <a:lnSpc>
                <a:spcPts val="2500"/>
              </a:lnSpc>
              <a:buNone/>
            </a:pPr>
            <a:r>
              <a:rPr lang="en-US" sz="2000" dirty="0">
                <a:solidFill>
                  <a:srgbClr val="00002E"/>
                </a:solidFill>
                <a:latin typeface="Nunito Semi Bold" pitchFamily="34" charset="0"/>
                <a:ea typeface="Nunito Semi Bold" pitchFamily="34" charset="-122"/>
                <a:cs typeface="Nunito Semi Bold" pitchFamily="34" charset="-120"/>
              </a:rPr>
              <a:t>Measurement</a:t>
            </a:r>
            <a:endParaRPr lang="en-US" sz="2000" dirty="0"/>
          </a:p>
        </p:txBody>
      </p:sp>
      <p:sp>
        <p:nvSpPr>
          <p:cNvPr id="16" name="Text 13"/>
          <p:cNvSpPr/>
          <p:nvPr/>
        </p:nvSpPr>
        <p:spPr>
          <a:xfrm>
            <a:off x="10349508" y="5719297"/>
            <a:ext cx="3522464" cy="1040130"/>
          </a:xfrm>
          <a:prstGeom prst="rect">
            <a:avLst/>
          </a:prstGeom>
          <a:noFill/>
          <a:ln/>
        </p:spPr>
        <p:txBody>
          <a:bodyPr wrap="square" lIns="0" tIns="0" rIns="0" bIns="0" rtlCol="0" anchor="t"/>
          <a:lstStyle/>
          <a:p>
            <a:pPr marL="0" indent="0">
              <a:lnSpc>
                <a:spcPts val="2700"/>
              </a:lnSpc>
              <a:buNone/>
            </a:pPr>
            <a:r>
              <a:rPr lang="en-US" sz="1700" dirty="0">
                <a:solidFill>
                  <a:srgbClr val="00002E"/>
                </a:solidFill>
                <a:latin typeface="Comic Sans MS" panose="030F0702030302020204" pitchFamily="66" charset="0"/>
                <a:ea typeface="PT Sans" pitchFamily="34" charset="-122"/>
                <a:cs typeface="PT Sans" pitchFamily="34" charset="-120"/>
              </a:rPr>
              <a:t>Measuring a qubit in superposition collapses it to a definite state, revealing its potential.</a:t>
            </a:r>
            <a:endParaRPr lang="en-US" sz="1700" dirty="0">
              <a:latin typeface="Comic Sans MS" panose="030F0702030302020204" pitchFamily="66" charset="0"/>
            </a:endParaRPr>
          </a:p>
        </p:txBody>
      </p:sp>
      <p:pic>
        <p:nvPicPr>
          <p:cNvPr id="18" name="Picture 17">
            <a:extLst>
              <a:ext uri="{FF2B5EF4-FFF2-40B4-BE49-F238E27FC236}">
                <a16:creationId xmlns:a16="http://schemas.microsoft.com/office/drawing/2014/main" id="{6091EF01-4247-8113-CCE5-F610574B02FD}"/>
              </a:ext>
            </a:extLst>
          </p:cNvPr>
          <p:cNvPicPr>
            <a:picLocks noChangeAspect="1"/>
          </p:cNvPicPr>
          <p:nvPr/>
        </p:nvPicPr>
        <p:blipFill>
          <a:blip r:embed="rId4"/>
          <a:stretch>
            <a:fillRect/>
          </a:stretch>
        </p:blipFill>
        <p:spPr>
          <a:xfrm>
            <a:off x="12648923" y="7106137"/>
            <a:ext cx="1981477" cy="109552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08978" y="427366"/>
            <a:ext cx="7898844" cy="1046083"/>
          </a:xfrm>
          <a:prstGeom prst="rect">
            <a:avLst/>
          </a:prstGeom>
          <a:noFill/>
          <a:ln/>
        </p:spPr>
        <p:txBody>
          <a:bodyPr wrap="square" lIns="0" tIns="0" rIns="0" bIns="0" rtlCol="0" anchor="t"/>
          <a:lstStyle/>
          <a:p>
            <a:pPr marL="0" indent="0">
              <a:lnSpc>
                <a:spcPts val="4100"/>
              </a:lnSpc>
              <a:buNone/>
            </a:pPr>
            <a:r>
              <a:rPr lang="en-US" sz="2800" b="1" dirty="0">
                <a:solidFill>
                  <a:srgbClr val="00002E"/>
                </a:solidFill>
                <a:latin typeface="Comic Sans MS" panose="030F0702030302020204" pitchFamily="66" charset="0"/>
                <a:ea typeface="Nunito Semi Bold" pitchFamily="34" charset="-122"/>
                <a:cs typeface="Nunito Semi Bold" pitchFamily="34" charset="-120"/>
              </a:rPr>
              <a:t>Superposition: Qubits can be in multiple states simultaneously</a:t>
            </a:r>
            <a:endParaRPr lang="en-US" sz="2800" b="1" dirty="0">
              <a:latin typeface="Comic Sans MS" panose="030F0702030302020204" pitchFamily="66" charset="0"/>
            </a:endParaRPr>
          </a:p>
        </p:txBody>
      </p:sp>
      <p:sp>
        <p:nvSpPr>
          <p:cNvPr id="4" name="Text 1"/>
          <p:cNvSpPr/>
          <p:nvPr/>
        </p:nvSpPr>
        <p:spPr>
          <a:xfrm>
            <a:off x="6020039" y="1694558"/>
            <a:ext cx="7898844" cy="853678"/>
          </a:xfrm>
          <a:prstGeom prst="rect">
            <a:avLst/>
          </a:prstGeom>
          <a:noFill/>
          <a:ln/>
        </p:spPr>
        <p:txBody>
          <a:bodyPr wrap="square" lIns="0" tIns="0" rIns="0" bIns="0" rtlCol="0" anchor="t"/>
          <a:lstStyle/>
          <a:p>
            <a:pPr marL="0" indent="0">
              <a:lnSpc>
                <a:spcPts val="2200"/>
              </a:lnSpc>
              <a:buNone/>
            </a:pPr>
            <a:r>
              <a:rPr lang="en-US" dirty="0">
                <a:solidFill>
                  <a:srgbClr val="00002E"/>
                </a:solidFill>
                <a:latin typeface="Comic Sans MS" panose="030F0702030302020204" pitchFamily="66" charset="0"/>
                <a:ea typeface="PT Sans" pitchFamily="34" charset="-122"/>
                <a:cs typeface="PT Sans" pitchFamily="34" charset="-120"/>
              </a:rPr>
              <a:t>A qubit can be in a superposition of states, meaning it can be both 0 and 1 at the same time. This is a fundamental difference from traditional bits, which can only be in one state at a time. Superposition is a key principle in quantum computing, enabling the exploration of multiple possibilities concurrently.</a:t>
            </a:r>
            <a:endParaRPr lang="en-US" dirty="0">
              <a:latin typeface="Comic Sans MS" panose="030F0702030302020204" pitchFamily="66" charset="0"/>
            </a:endParaRPr>
          </a:p>
        </p:txBody>
      </p:sp>
      <p:sp>
        <p:nvSpPr>
          <p:cNvPr id="5" name="Text 2"/>
          <p:cNvSpPr/>
          <p:nvPr/>
        </p:nvSpPr>
        <p:spPr>
          <a:xfrm>
            <a:off x="6020039" y="3131525"/>
            <a:ext cx="7898844" cy="1138238"/>
          </a:xfrm>
          <a:prstGeom prst="rect">
            <a:avLst/>
          </a:prstGeom>
          <a:noFill/>
          <a:ln/>
        </p:spPr>
        <p:txBody>
          <a:bodyPr wrap="square" lIns="0" tIns="0" rIns="0" bIns="0" rtlCol="0" anchor="t"/>
          <a:lstStyle/>
          <a:p>
            <a:pPr marL="0" indent="0">
              <a:lnSpc>
                <a:spcPts val="2200"/>
              </a:lnSpc>
              <a:buNone/>
            </a:pPr>
            <a:r>
              <a:rPr lang="en-US" dirty="0">
                <a:solidFill>
                  <a:srgbClr val="00002E"/>
                </a:solidFill>
                <a:latin typeface="Comic Sans MS" panose="030F0702030302020204" pitchFamily="66" charset="0"/>
                <a:ea typeface="PT Sans" pitchFamily="34" charset="-122"/>
                <a:cs typeface="PT Sans" pitchFamily="34" charset="-120"/>
              </a:rPr>
              <a:t>Imagine a coin spinning in the air, representing a qubit. Before it lands, it exists in a state of superposition, where it's neither heads nor tails but rather both simultaneously. Only when the coin lands (measurement) does its state collapse to a definite value. This parallel exploration of possibilities allows quantum computers to solve certain problems exponentially faster than classical computers.</a:t>
            </a:r>
            <a:endParaRPr lang="en-US" dirty="0">
              <a:latin typeface="Comic Sans MS" panose="030F0702030302020204" pitchFamily="66" charset="0"/>
            </a:endParaRPr>
          </a:p>
        </p:txBody>
      </p:sp>
      <p:sp>
        <p:nvSpPr>
          <p:cNvPr id="6" name="Shape 3"/>
          <p:cNvSpPr/>
          <p:nvPr/>
        </p:nvSpPr>
        <p:spPr>
          <a:xfrm>
            <a:off x="6101357" y="4925397"/>
            <a:ext cx="3860483" cy="2746415"/>
          </a:xfrm>
          <a:prstGeom prst="roundRect">
            <a:avLst>
              <a:gd name="adj" fmla="val 9716"/>
            </a:avLst>
          </a:prstGeom>
          <a:solidFill>
            <a:srgbClr val="F3F3FF"/>
          </a:solidFill>
          <a:ln w="15240">
            <a:solidFill>
              <a:srgbClr val="2D4DF2"/>
            </a:solidFill>
            <a:prstDash val="solid"/>
          </a:ln>
        </p:spPr>
      </p:sp>
      <p:sp>
        <p:nvSpPr>
          <p:cNvPr id="7" name="Text 4"/>
          <p:cNvSpPr/>
          <p:nvPr/>
        </p:nvSpPr>
        <p:spPr>
          <a:xfrm>
            <a:off x="6302097" y="5138375"/>
            <a:ext cx="2092762" cy="261580"/>
          </a:xfrm>
          <a:prstGeom prst="rect">
            <a:avLst/>
          </a:prstGeom>
          <a:noFill/>
          <a:ln/>
        </p:spPr>
        <p:txBody>
          <a:bodyPr wrap="none" lIns="0" tIns="0" rIns="0" bIns="0" rtlCol="0" anchor="t"/>
          <a:lstStyle/>
          <a:p>
            <a:pPr marL="0" indent="0">
              <a:lnSpc>
                <a:spcPts val="2050"/>
              </a:lnSpc>
              <a:buNone/>
            </a:pPr>
            <a:r>
              <a:rPr lang="en-US" sz="1600" b="1" dirty="0">
                <a:solidFill>
                  <a:srgbClr val="00002E"/>
                </a:solidFill>
                <a:latin typeface="Comic Sans MS" panose="030F0702030302020204" pitchFamily="66" charset="0"/>
                <a:ea typeface="Nunito Semi Bold" pitchFamily="34" charset="-122"/>
                <a:cs typeface="Nunito Semi Bold" pitchFamily="34" charset="-120"/>
              </a:rPr>
              <a:t>Traditional Bit</a:t>
            </a:r>
            <a:endParaRPr lang="en-US" sz="1600" b="1" dirty="0">
              <a:latin typeface="Comic Sans MS" panose="030F0702030302020204" pitchFamily="66" charset="0"/>
            </a:endParaRPr>
          </a:p>
        </p:txBody>
      </p:sp>
      <p:sp>
        <p:nvSpPr>
          <p:cNvPr id="8" name="Text 5"/>
          <p:cNvSpPr/>
          <p:nvPr/>
        </p:nvSpPr>
        <p:spPr>
          <a:xfrm>
            <a:off x="6302097" y="5486470"/>
            <a:ext cx="3474244" cy="1138238"/>
          </a:xfrm>
          <a:prstGeom prst="rect">
            <a:avLst/>
          </a:prstGeom>
          <a:noFill/>
          <a:ln/>
        </p:spPr>
        <p:txBody>
          <a:bodyPr wrap="square" lIns="0" tIns="0" rIns="0" bIns="0" rtlCol="0" anchor="t"/>
          <a:lstStyle/>
          <a:p>
            <a:pPr marL="0" indent="0">
              <a:lnSpc>
                <a:spcPts val="2200"/>
              </a:lnSpc>
              <a:buNone/>
            </a:pPr>
            <a:r>
              <a:rPr lang="en-US" sz="1400" dirty="0">
                <a:solidFill>
                  <a:srgbClr val="00002E"/>
                </a:solidFill>
                <a:latin typeface="Comic Sans MS" panose="030F0702030302020204" pitchFamily="66" charset="0"/>
                <a:ea typeface="PT Sans" pitchFamily="34" charset="-122"/>
                <a:cs typeface="PT Sans" pitchFamily="34" charset="-120"/>
              </a:rPr>
              <a:t>Can only be 0 or 1. It is like a coin that has already landed, revealing a single outcome. Each bit represents a single value, limiting the possibilities for parallel exploration.</a:t>
            </a:r>
            <a:endParaRPr lang="en-US" sz="1400" dirty="0">
              <a:latin typeface="Comic Sans MS" panose="030F0702030302020204" pitchFamily="66" charset="0"/>
            </a:endParaRPr>
          </a:p>
        </p:txBody>
      </p:sp>
      <p:sp>
        <p:nvSpPr>
          <p:cNvPr id="9" name="Shape 6"/>
          <p:cNvSpPr/>
          <p:nvPr/>
        </p:nvSpPr>
        <p:spPr>
          <a:xfrm>
            <a:off x="10162580" y="4925397"/>
            <a:ext cx="3860483" cy="2746415"/>
          </a:xfrm>
          <a:prstGeom prst="roundRect">
            <a:avLst>
              <a:gd name="adj" fmla="val 9716"/>
            </a:avLst>
          </a:prstGeom>
          <a:solidFill>
            <a:srgbClr val="F3F3FF"/>
          </a:solidFill>
          <a:ln w="15240">
            <a:solidFill>
              <a:srgbClr val="018CE1"/>
            </a:solidFill>
            <a:prstDash val="solid"/>
          </a:ln>
        </p:spPr>
      </p:sp>
      <p:sp>
        <p:nvSpPr>
          <p:cNvPr id="10" name="Text 7"/>
          <p:cNvSpPr/>
          <p:nvPr/>
        </p:nvSpPr>
        <p:spPr>
          <a:xfrm>
            <a:off x="10355699" y="5138375"/>
            <a:ext cx="2092762" cy="261580"/>
          </a:xfrm>
          <a:prstGeom prst="rect">
            <a:avLst/>
          </a:prstGeom>
          <a:noFill/>
          <a:ln/>
        </p:spPr>
        <p:txBody>
          <a:bodyPr wrap="none" lIns="0" tIns="0" rIns="0" bIns="0" rtlCol="0" anchor="t"/>
          <a:lstStyle/>
          <a:p>
            <a:pPr marL="0" indent="0">
              <a:lnSpc>
                <a:spcPts val="2050"/>
              </a:lnSpc>
              <a:buNone/>
            </a:pPr>
            <a:r>
              <a:rPr lang="en-US" sz="1600" b="1" dirty="0">
                <a:solidFill>
                  <a:srgbClr val="00002E"/>
                </a:solidFill>
                <a:latin typeface="Comic Sans MS" panose="030F0702030302020204" pitchFamily="66" charset="0"/>
                <a:ea typeface="Nunito Semi Bold" pitchFamily="34" charset="-122"/>
                <a:cs typeface="Nunito Semi Bold" pitchFamily="34" charset="-120"/>
              </a:rPr>
              <a:t>Qubit</a:t>
            </a:r>
            <a:endParaRPr lang="en-US" sz="1600" b="1" dirty="0">
              <a:latin typeface="Comic Sans MS" panose="030F0702030302020204" pitchFamily="66" charset="0"/>
            </a:endParaRPr>
          </a:p>
        </p:txBody>
      </p:sp>
      <p:sp>
        <p:nvSpPr>
          <p:cNvPr id="11" name="Text 8"/>
          <p:cNvSpPr/>
          <p:nvPr/>
        </p:nvSpPr>
        <p:spPr>
          <a:xfrm>
            <a:off x="10355699" y="5489605"/>
            <a:ext cx="3474244" cy="1991916"/>
          </a:xfrm>
          <a:prstGeom prst="rect">
            <a:avLst/>
          </a:prstGeom>
          <a:noFill/>
          <a:ln/>
        </p:spPr>
        <p:txBody>
          <a:bodyPr wrap="square" lIns="0" tIns="0" rIns="0" bIns="0" rtlCol="0" anchor="t"/>
          <a:lstStyle/>
          <a:p>
            <a:pPr marL="0" indent="0">
              <a:lnSpc>
                <a:spcPts val="2200"/>
              </a:lnSpc>
              <a:buNone/>
            </a:pPr>
            <a:r>
              <a:rPr lang="en-US" sz="1400" dirty="0">
                <a:solidFill>
                  <a:srgbClr val="00002E"/>
                </a:solidFill>
                <a:latin typeface="Comic Sans MS" panose="030F0702030302020204" pitchFamily="66" charset="0"/>
                <a:ea typeface="PT Sans" pitchFamily="34" charset="-122"/>
                <a:cs typeface="PT Sans" pitchFamily="34" charset="-120"/>
              </a:rPr>
              <a:t>Can be 0, 1, or a combination of both. It is like a coin spinning in the air, representing multiple possibilities before it lands. Qubits can exist in a superposition of states, allowing for a broader range of computational possibilities and parallel exploration.</a:t>
            </a:r>
            <a:endParaRPr lang="en-US" sz="1400" dirty="0">
              <a:latin typeface="Comic Sans MS" panose="030F0702030302020204" pitchFamily="66" charset="0"/>
            </a:endParaRPr>
          </a:p>
        </p:txBody>
      </p:sp>
      <p:pic>
        <p:nvPicPr>
          <p:cNvPr id="13" name="Picture 12">
            <a:extLst>
              <a:ext uri="{FF2B5EF4-FFF2-40B4-BE49-F238E27FC236}">
                <a16:creationId xmlns:a16="http://schemas.microsoft.com/office/drawing/2014/main" id="{A85F66AA-B600-4108-0A38-86ACA2A2B3CC}"/>
              </a:ext>
            </a:extLst>
          </p:cNvPr>
          <p:cNvPicPr>
            <a:picLocks noChangeAspect="1"/>
          </p:cNvPicPr>
          <p:nvPr/>
        </p:nvPicPr>
        <p:blipFill>
          <a:blip r:embed="rId4"/>
          <a:stretch>
            <a:fillRect/>
          </a:stretch>
        </p:blipFill>
        <p:spPr>
          <a:xfrm>
            <a:off x="12221736" y="7802234"/>
            <a:ext cx="2408663" cy="32441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46590"/>
          </a:xfrm>
          <a:prstGeom prst="rect">
            <a:avLst/>
          </a:prstGeom>
        </p:spPr>
      </p:pic>
      <p:sp>
        <p:nvSpPr>
          <p:cNvPr id="3" name="Text 0"/>
          <p:cNvSpPr/>
          <p:nvPr/>
        </p:nvSpPr>
        <p:spPr>
          <a:xfrm>
            <a:off x="629007" y="2740819"/>
            <a:ext cx="13372386" cy="1057275"/>
          </a:xfrm>
          <a:prstGeom prst="rect">
            <a:avLst/>
          </a:prstGeom>
          <a:noFill/>
          <a:ln/>
        </p:spPr>
        <p:txBody>
          <a:bodyPr wrap="square" lIns="0" tIns="0" rIns="0" bIns="0" rtlCol="0" anchor="t"/>
          <a:lstStyle/>
          <a:p>
            <a:pPr marL="0" indent="0">
              <a:lnSpc>
                <a:spcPts val="4150"/>
              </a:lnSpc>
              <a:buNone/>
            </a:pPr>
            <a:r>
              <a:rPr lang="en-US" sz="2800" b="1" dirty="0">
                <a:solidFill>
                  <a:srgbClr val="00002E"/>
                </a:solidFill>
                <a:latin typeface="Comic Sans MS" panose="030F0702030302020204" pitchFamily="66" charset="0"/>
                <a:ea typeface="Nunito Semi Bold" pitchFamily="34" charset="-122"/>
                <a:cs typeface="Nunito Semi Bold" pitchFamily="34" charset="-120"/>
              </a:rPr>
              <a:t>Entanglement: Qubits can be interconnected, affecting each other’s states</a:t>
            </a:r>
            <a:endParaRPr lang="en-US" sz="2800" b="1" dirty="0">
              <a:latin typeface="Comic Sans MS" panose="030F0702030302020204" pitchFamily="66" charset="0"/>
            </a:endParaRPr>
          </a:p>
        </p:txBody>
      </p:sp>
      <p:sp>
        <p:nvSpPr>
          <p:cNvPr id="4" name="Text 1"/>
          <p:cNvSpPr/>
          <p:nvPr/>
        </p:nvSpPr>
        <p:spPr>
          <a:xfrm>
            <a:off x="629007" y="3618191"/>
            <a:ext cx="13372386" cy="575310"/>
          </a:xfrm>
          <a:prstGeom prst="rect">
            <a:avLst/>
          </a:prstGeom>
          <a:noFill/>
          <a:ln/>
        </p:spPr>
        <p:txBody>
          <a:bodyPr wrap="square" lIns="0" tIns="0" rIns="0" bIns="0" rtlCol="0" anchor="t"/>
          <a:lstStyle/>
          <a:p>
            <a:pPr marL="0" indent="0">
              <a:lnSpc>
                <a:spcPts val="2250"/>
              </a:lnSpc>
              <a:buNone/>
            </a:pPr>
            <a:r>
              <a:rPr lang="en-US" dirty="0">
                <a:solidFill>
                  <a:srgbClr val="00002E"/>
                </a:solidFill>
                <a:latin typeface="Comic Sans MS" panose="030F0702030302020204" pitchFamily="66" charset="0"/>
                <a:ea typeface="PT Sans" pitchFamily="34" charset="-122"/>
                <a:cs typeface="PT Sans" pitchFamily="34" charset="-120"/>
              </a:rPr>
              <a:t>Entanglement is a phenomenon where two or more qubits become linked, even when physically separated. This means that measuring the state of one entangled qubit instantly affects the state of the other, regardless of the distance between them.</a:t>
            </a:r>
            <a:endParaRPr lang="en-US" dirty="0">
              <a:latin typeface="Comic Sans MS" panose="030F0702030302020204" pitchFamily="66" charset="0"/>
            </a:endParaRPr>
          </a:p>
        </p:txBody>
      </p:sp>
      <p:sp>
        <p:nvSpPr>
          <p:cNvPr id="5" name="Text 2"/>
          <p:cNvSpPr/>
          <p:nvPr/>
        </p:nvSpPr>
        <p:spPr>
          <a:xfrm>
            <a:off x="629007" y="4620399"/>
            <a:ext cx="13372386" cy="575310"/>
          </a:xfrm>
          <a:prstGeom prst="rect">
            <a:avLst/>
          </a:prstGeom>
          <a:noFill/>
          <a:ln/>
        </p:spPr>
        <p:txBody>
          <a:bodyPr wrap="square" lIns="0" tIns="0" rIns="0" bIns="0" rtlCol="0" anchor="t"/>
          <a:lstStyle/>
          <a:p>
            <a:pPr marL="0" indent="0">
              <a:lnSpc>
                <a:spcPts val="2250"/>
              </a:lnSpc>
              <a:buNone/>
            </a:pPr>
            <a:r>
              <a:rPr lang="en-US" dirty="0">
                <a:solidFill>
                  <a:srgbClr val="00002E"/>
                </a:solidFill>
                <a:latin typeface="Comic Sans MS" panose="030F0702030302020204" pitchFamily="66" charset="0"/>
                <a:ea typeface="PT Sans" pitchFamily="34" charset="-122"/>
                <a:cs typeface="PT Sans" pitchFamily="34" charset="-120"/>
              </a:rPr>
              <a:t>Imagine two coins spinning in the air, entangled with each other. When one coin lands, revealing heads or tails, the other coin instantly collapses to the opposite state. This is a fascinating consequence of entanglement, where the fate of one qubit is directly tied to the other, regardless of spatial separation.</a:t>
            </a:r>
            <a:endParaRPr lang="en-US" dirty="0">
              <a:latin typeface="Comic Sans MS" panose="030F0702030302020204" pitchFamily="66" charset="0"/>
            </a:endParaRPr>
          </a:p>
        </p:txBody>
      </p:sp>
      <p:pic>
        <p:nvPicPr>
          <p:cNvPr id="6" name="Image 1" descr="preencoded.png"/>
          <p:cNvPicPr>
            <a:picLocks noChangeAspect="1"/>
          </p:cNvPicPr>
          <p:nvPr/>
        </p:nvPicPr>
        <p:blipFill>
          <a:blip r:embed="rId4"/>
          <a:stretch>
            <a:fillRect/>
          </a:stretch>
        </p:blipFill>
        <p:spPr>
          <a:xfrm>
            <a:off x="629007" y="5622607"/>
            <a:ext cx="6686193" cy="718899"/>
          </a:xfrm>
          <a:prstGeom prst="rect">
            <a:avLst/>
          </a:prstGeom>
        </p:spPr>
      </p:pic>
      <p:sp>
        <p:nvSpPr>
          <p:cNvPr id="7" name="Text 3"/>
          <p:cNvSpPr/>
          <p:nvPr/>
        </p:nvSpPr>
        <p:spPr>
          <a:xfrm>
            <a:off x="808673" y="6611064"/>
            <a:ext cx="2114431" cy="264319"/>
          </a:xfrm>
          <a:prstGeom prst="rect">
            <a:avLst/>
          </a:prstGeom>
          <a:noFill/>
          <a:ln/>
        </p:spPr>
        <p:txBody>
          <a:bodyPr wrap="none" lIns="0" tIns="0" rIns="0" bIns="0" rtlCol="0" anchor="t"/>
          <a:lstStyle/>
          <a:p>
            <a:pPr marL="0" indent="0" algn="l">
              <a:lnSpc>
                <a:spcPts val="2050"/>
              </a:lnSpc>
              <a:buNone/>
            </a:pPr>
            <a:r>
              <a:rPr lang="en-US" sz="2000" b="1" dirty="0">
                <a:solidFill>
                  <a:srgbClr val="00002E"/>
                </a:solidFill>
                <a:latin typeface="Comic Sans MS" panose="030F0702030302020204" pitchFamily="66" charset="0"/>
                <a:ea typeface="Nunito Semi Bold" pitchFamily="34" charset="-122"/>
                <a:cs typeface="Nunito Semi Bold" pitchFamily="34" charset="-120"/>
              </a:rPr>
              <a:t>Qubit 1</a:t>
            </a:r>
            <a:endParaRPr lang="en-US" sz="2000" b="1" dirty="0">
              <a:latin typeface="Comic Sans MS" panose="030F0702030302020204" pitchFamily="66" charset="0"/>
            </a:endParaRPr>
          </a:p>
        </p:txBody>
      </p:sp>
      <p:sp>
        <p:nvSpPr>
          <p:cNvPr id="8" name="Text 4"/>
          <p:cNvSpPr/>
          <p:nvPr/>
        </p:nvSpPr>
        <p:spPr>
          <a:xfrm>
            <a:off x="808673" y="6983135"/>
            <a:ext cx="6326862" cy="575310"/>
          </a:xfrm>
          <a:prstGeom prst="rect">
            <a:avLst/>
          </a:prstGeom>
          <a:noFill/>
          <a:ln/>
        </p:spPr>
        <p:txBody>
          <a:bodyPr wrap="square" lIns="0" tIns="0" rIns="0" bIns="0" rtlCol="0" anchor="t"/>
          <a:lstStyle/>
          <a:p>
            <a:pPr marL="0" indent="0" algn="l">
              <a:lnSpc>
                <a:spcPts val="2250"/>
              </a:lnSpc>
              <a:buNone/>
            </a:pPr>
            <a:r>
              <a:rPr lang="en-US" dirty="0">
                <a:solidFill>
                  <a:srgbClr val="00002E"/>
                </a:solidFill>
                <a:latin typeface="Comic Sans MS" panose="030F0702030302020204" pitchFamily="66" charset="0"/>
                <a:ea typeface="PT Sans" pitchFamily="34" charset="-122"/>
                <a:cs typeface="PT Sans" pitchFamily="34" charset="-120"/>
              </a:rPr>
              <a:t>Changes in the state of Qubit 1 instantly affect the state of Qubit 2, regardless of distance.</a:t>
            </a:r>
            <a:endParaRPr lang="en-US" dirty="0">
              <a:latin typeface="Comic Sans MS" panose="030F0702030302020204" pitchFamily="66" charset="0"/>
            </a:endParaRPr>
          </a:p>
        </p:txBody>
      </p:sp>
      <p:pic>
        <p:nvPicPr>
          <p:cNvPr id="9" name="Image 2" descr="preencoded.png"/>
          <p:cNvPicPr>
            <a:picLocks noChangeAspect="1"/>
          </p:cNvPicPr>
          <p:nvPr/>
        </p:nvPicPr>
        <p:blipFill>
          <a:blip r:embed="rId5"/>
          <a:stretch>
            <a:fillRect/>
          </a:stretch>
        </p:blipFill>
        <p:spPr>
          <a:xfrm>
            <a:off x="7315200" y="5622607"/>
            <a:ext cx="6686193" cy="718899"/>
          </a:xfrm>
          <a:prstGeom prst="rect">
            <a:avLst/>
          </a:prstGeom>
        </p:spPr>
      </p:pic>
      <p:sp>
        <p:nvSpPr>
          <p:cNvPr id="10" name="Text 5"/>
          <p:cNvSpPr/>
          <p:nvPr/>
        </p:nvSpPr>
        <p:spPr>
          <a:xfrm>
            <a:off x="7394504" y="6611064"/>
            <a:ext cx="2114431" cy="264319"/>
          </a:xfrm>
          <a:prstGeom prst="rect">
            <a:avLst/>
          </a:prstGeom>
          <a:noFill/>
          <a:ln/>
        </p:spPr>
        <p:txBody>
          <a:bodyPr wrap="none" lIns="0" tIns="0" rIns="0" bIns="0" rtlCol="0" anchor="t"/>
          <a:lstStyle/>
          <a:p>
            <a:pPr marL="0" indent="0" algn="l">
              <a:lnSpc>
                <a:spcPts val="2050"/>
              </a:lnSpc>
              <a:buNone/>
            </a:pPr>
            <a:r>
              <a:rPr lang="en-US" sz="2000" b="1" dirty="0">
                <a:solidFill>
                  <a:srgbClr val="00002E"/>
                </a:solidFill>
                <a:latin typeface="Comic Sans MS" panose="030F0702030302020204" pitchFamily="66" charset="0"/>
                <a:ea typeface="Nunito Semi Bold" pitchFamily="34" charset="-122"/>
                <a:cs typeface="Nunito Semi Bold" pitchFamily="34" charset="-120"/>
              </a:rPr>
              <a:t>Qubit 2</a:t>
            </a:r>
            <a:endParaRPr lang="en-US" sz="2000" b="1" dirty="0">
              <a:latin typeface="Comic Sans MS" panose="030F0702030302020204" pitchFamily="66" charset="0"/>
            </a:endParaRPr>
          </a:p>
        </p:txBody>
      </p:sp>
      <p:sp>
        <p:nvSpPr>
          <p:cNvPr id="11" name="Text 6"/>
          <p:cNvSpPr/>
          <p:nvPr/>
        </p:nvSpPr>
        <p:spPr>
          <a:xfrm>
            <a:off x="7394504" y="7001113"/>
            <a:ext cx="6326862" cy="287655"/>
          </a:xfrm>
          <a:prstGeom prst="rect">
            <a:avLst/>
          </a:prstGeom>
          <a:noFill/>
          <a:ln/>
        </p:spPr>
        <p:txBody>
          <a:bodyPr wrap="none" lIns="0" tIns="0" rIns="0" bIns="0" rtlCol="0" anchor="t"/>
          <a:lstStyle/>
          <a:p>
            <a:pPr marL="0" indent="0" algn="l">
              <a:lnSpc>
                <a:spcPts val="2250"/>
              </a:lnSpc>
              <a:buNone/>
            </a:pPr>
            <a:r>
              <a:rPr lang="en-US" sz="2000" dirty="0">
                <a:solidFill>
                  <a:srgbClr val="00002E"/>
                </a:solidFill>
                <a:latin typeface="Comic Sans MS" panose="030F0702030302020204" pitchFamily="66" charset="0"/>
                <a:ea typeface="PT Sans" pitchFamily="34" charset="-122"/>
                <a:cs typeface="PT Sans" pitchFamily="34" charset="-120"/>
              </a:rPr>
              <a:t>The </a:t>
            </a:r>
            <a:r>
              <a:rPr lang="en-US" dirty="0">
                <a:solidFill>
                  <a:srgbClr val="00002E"/>
                </a:solidFill>
                <a:latin typeface="Comic Sans MS" panose="030F0702030302020204" pitchFamily="66" charset="0"/>
                <a:ea typeface="PT Sans" pitchFamily="34" charset="-122"/>
                <a:cs typeface="PT Sans" pitchFamily="34" charset="-120"/>
              </a:rPr>
              <a:t>state</a:t>
            </a:r>
            <a:r>
              <a:rPr lang="en-US" sz="2000" dirty="0">
                <a:solidFill>
                  <a:srgbClr val="00002E"/>
                </a:solidFill>
                <a:latin typeface="Comic Sans MS" panose="030F0702030302020204" pitchFamily="66" charset="0"/>
                <a:ea typeface="PT Sans" pitchFamily="34" charset="-122"/>
                <a:cs typeface="PT Sans" pitchFamily="34" charset="-120"/>
              </a:rPr>
              <a:t> of Qubit 2 is correlated with the state of Qubit 1.</a:t>
            </a:r>
            <a:endParaRPr lang="en-US" sz="2000" dirty="0">
              <a:latin typeface="Comic Sans MS" panose="030F0702030302020204" pitchFamily="66" charset="0"/>
            </a:endParaRPr>
          </a:p>
        </p:txBody>
      </p:sp>
      <p:pic>
        <p:nvPicPr>
          <p:cNvPr id="13" name="Picture 12">
            <a:extLst>
              <a:ext uri="{FF2B5EF4-FFF2-40B4-BE49-F238E27FC236}">
                <a16:creationId xmlns:a16="http://schemas.microsoft.com/office/drawing/2014/main" id="{5BB3B51C-F121-90AD-AC1E-AEC34537F3B7}"/>
              </a:ext>
            </a:extLst>
          </p:cNvPr>
          <p:cNvPicPr>
            <a:picLocks noChangeAspect="1"/>
          </p:cNvPicPr>
          <p:nvPr/>
        </p:nvPicPr>
        <p:blipFill>
          <a:blip r:embed="rId6"/>
          <a:stretch>
            <a:fillRect/>
          </a:stretch>
        </p:blipFill>
        <p:spPr>
          <a:xfrm>
            <a:off x="12648923" y="7463732"/>
            <a:ext cx="1981477" cy="7188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750967"/>
            <a:ext cx="5632490" cy="704017"/>
          </a:xfrm>
          <a:prstGeom prst="rect">
            <a:avLst/>
          </a:prstGeom>
          <a:noFill/>
          <a:ln/>
        </p:spPr>
        <p:txBody>
          <a:bodyPr wrap="none" lIns="0" tIns="0" rIns="0" bIns="0" rtlCol="0" anchor="t"/>
          <a:lstStyle/>
          <a:p>
            <a:pPr marL="0" indent="0">
              <a:lnSpc>
                <a:spcPts val="5500"/>
              </a:lnSpc>
              <a:buNone/>
            </a:pPr>
            <a:r>
              <a:rPr lang="en-US" sz="2800" b="1" dirty="0">
                <a:solidFill>
                  <a:srgbClr val="00002E"/>
                </a:solidFill>
                <a:latin typeface="Comic Sans MS" panose="030F0702030302020204" pitchFamily="66" charset="0"/>
                <a:ea typeface="Nunito Semi Bold" pitchFamily="34" charset="-122"/>
                <a:cs typeface="Nunito Semi Bold" pitchFamily="34" charset="-120"/>
              </a:rPr>
              <a:t>Measurement</a:t>
            </a:r>
            <a:endParaRPr lang="en-US" sz="2800" b="1" dirty="0">
              <a:latin typeface="Comic Sans MS" panose="030F0702030302020204" pitchFamily="66" charset="0"/>
            </a:endParaRPr>
          </a:p>
        </p:txBody>
      </p:sp>
      <p:sp>
        <p:nvSpPr>
          <p:cNvPr id="4" name="Text 1"/>
          <p:cNvSpPr/>
          <p:nvPr/>
        </p:nvSpPr>
        <p:spPr>
          <a:xfrm>
            <a:off x="830103" y="1764370"/>
            <a:ext cx="7468553" cy="2681168"/>
          </a:xfrm>
          <a:prstGeom prst="rect">
            <a:avLst/>
          </a:prstGeom>
          <a:noFill/>
          <a:ln/>
        </p:spPr>
        <p:txBody>
          <a:bodyPr wrap="square" lIns="0" tIns="0" rIns="0" bIns="0" rtlCol="0" anchor="t"/>
          <a:lstStyle/>
          <a:p>
            <a:pPr marL="0" indent="0">
              <a:lnSpc>
                <a:spcPts val="3000"/>
              </a:lnSpc>
              <a:buNone/>
            </a:pPr>
            <a:r>
              <a:rPr lang="en-US" sz="1850" dirty="0">
                <a:solidFill>
                  <a:srgbClr val="00002E"/>
                </a:solidFill>
                <a:latin typeface="Comic Sans MS" panose="030F0702030302020204" pitchFamily="66" charset="0"/>
                <a:ea typeface="PT Sans" pitchFamily="34" charset="-122"/>
                <a:cs typeface="PT Sans" pitchFamily="34" charset="-120"/>
              </a:rPr>
              <a:t>When a qubit is measured, its state collapses to a definite value, either 0 or 1. This process of measurement is analogous to observing the outcome of a spinning coin. Before the coin lands, it exists in a state of superposition, representing both heads and tails simultaneously. The moment the coin lands, its state collapses to a definite value, either heads or tails. Similarly, measuring a qubit forces it to adopt a specific state, 0 or 1, effectively collapsing its superposition state.</a:t>
            </a:r>
            <a:endParaRPr lang="en-US" sz="1850" dirty="0">
              <a:latin typeface="Comic Sans MS" panose="030F0702030302020204" pitchFamily="66" charset="0"/>
            </a:endParaRPr>
          </a:p>
        </p:txBody>
      </p:sp>
      <p:sp>
        <p:nvSpPr>
          <p:cNvPr id="5" name="Shape 2"/>
          <p:cNvSpPr/>
          <p:nvPr/>
        </p:nvSpPr>
        <p:spPr>
          <a:xfrm>
            <a:off x="837724" y="5428417"/>
            <a:ext cx="7468553" cy="1386126"/>
          </a:xfrm>
          <a:prstGeom prst="roundRect">
            <a:avLst>
              <a:gd name="adj" fmla="val 25905"/>
            </a:avLst>
          </a:prstGeom>
          <a:noFill/>
          <a:ln w="7620">
            <a:solidFill>
              <a:srgbClr val="000000">
                <a:alpha val="8000"/>
              </a:srgbClr>
            </a:solidFill>
            <a:prstDash val="solid"/>
          </a:ln>
        </p:spPr>
      </p:sp>
      <p:sp>
        <p:nvSpPr>
          <p:cNvPr id="6" name="Shape 3"/>
          <p:cNvSpPr/>
          <p:nvPr/>
        </p:nvSpPr>
        <p:spPr>
          <a:xfrm>
            <a:off x="845344" y="5436037"/>
            <a:ext cx="7453312" cy="685443"/>
          </a:xfrm>
          <a:prstGeom prst="rect">
            <a:avLst/>
          </a:prstGeom>
          <a:solidFill>
            <a:srgbClr val="FFFFFF">
              <a:alpha val="4000"/>
            </a:srgbClr>
          </a:solidFill>
          <a:ln/>
        </p:spPr>
      </p:sp>
      <p:sp>
        <p:nvSpPr>
          <p:cNvPr id="7" name="Text 4"/>
          <p:cNvSpPr/>
          <p:nvPr/>
        </p:nvSpPr>
        <p:spPr>
          <a:xfrm>
            <a:off x="1084659" y="5587246"/>
            <a:ext cx="3244215" cy="383024"/>
          </a:xfrm>
          <a:prstGeom prst="rect">
            <a:avLst/>
          </a:prstGeom>
          <a:noFill/>
          <a:ln/>
        </p:spPr>
        <p:txBody>
          <a:bodyPr wrap="none" lIns="0" tIns="0" rIns="0" bIns="0" rtlCol="0" anchor="t"/>
          <a:lstStyle/>
          <a:p>
            <a:pPr marL="0" indent="0">
              <a:lnSpc>
                <a:spcPts val="3000"/>
              </a:lnSpc>
              <a:buNone/>
            </a:pPr>
            <a:r>
              <a:rPr lang="en-US" sz="1850" dirty="0">
                <a:solidFill>
                  <a:srgbClr val="00002E"/>
                </a:solidFill>
                <a:latin typeface="Comic Sans MS" panose="030F0702030302020204" pitchFamily="66" charset="0"/>
                <a:ea typeface="PT Sans" pitchFamily="34" charset="-122"/>
                <a:cs typeface="PT Sans" pitchFamily="34" charset="-120"/>
              </a:rPr>
              <a:t>Before Measurement</a:t>
            </a:r>
            <a:endParaRPr lang="en-US" sz="1850" dirty="0">
              <a:latin typeface="Comic Sans MS" panose="030F0702030302020204" pitchFamily="66" charset="0"/>
            </a:endParaRPr>
          </a:p>
        </p:txBody>
      </p:sp>
      <p:sp>
        <p:nvSpPr>
          <p:cNvPr id="8" name="Text 5"/>
          <p:cNvSpPr/>
          <p:nvPr/>
        </p:nvSpPr>
        <p:spPr>
          <a:xfrm>
            <a:off x="4815126" y="5587246"/>
            <a:ext cx="3244215" cy="383024"/>
          </a:xfrm>
          <a:prstGeom prst="rect">
            <a:avLst/>
          </a:prstGeom>
          <a:noFill/>
          <a:ln/>
        </p:spPr>
        <p:txBody>
          <a:bodyPr wrap="none" lIns="0" tIns="0" rIns="0" bIns="0" rtlCol="0" anchor="t"/>
          <a:lstStyle/>
          <a:p>
            <a:pPr marL="0" indent="0">
              <a:lnSpc>
                <a:spcPts val="3000"/>
              </a:lnSpc>
              <a:buNone/>
            </a:pPr>
            <a:r>
              <a:rPr lang="en-US" sz="1850" dirty="0">
                <a:solidFill>
                  <a:srgbClr val="00002E"/>
                </a:solidFill>
                <a:latin typeface="Comic Sans MS" panose="030F0702030302020204" pitchFamily="66" charset="0"/>
                <a:ea typeface="PT Sans" pitchFamily="34" charset="-122"/>
                <a:cs typeface="PT Sans" pitchFamily="34" charset="-120"/>
              </a:rPr>
              <a:t>Superposition</a:t>
            </a:r>
            <a:endParaRPr lang="en-US" sz="1850" dirty="0">
              <a:latin typeface="Comic Sans MS" panose="030F0702030302020204" pitchFamily="66" charset="0"/>
            </a:endParaRPr>
          </a:p>
        </p:txBody>
      </p:sp>
      <p:sp>
        <p:nvSpPr>
          <p:cNvPr id="9" name="Shape 6"/>
          <p:cNvSpPr/>
          <p:nvPr/>
        </p:nvSpPr>
        <p:spPr>
          <a:xfrm>
            <a:off x="845344" y="6121479"/>
            <a:ext cx="7453312" cy="685443"/>
          </a:xfrm>
          <a:prstGeom prst="rect">
            <a:avLst/>
          </a:prstGeom>
          <a:solidFill>
            <a:srgbClr val="000000">
              <a:alpha val="4000"/>
            </a:srgbClr>
          </a:solidFill>
          <a:ln/>
        </p:spPr>
      </p:sp>
      <p:sp>
        <p:nvSpPr>
          <p:cNvPr id="10" name="Text 7"/>
          <p:cNvSpPr/>
          <p:nvPr/>
        </p:nvSpPr>
        <p:spPr>
          <a:xfrm>
            <a:off x="1084659" y="6272689"/>
            <a:ext cx="3244215" cy="383024"/>
          </a:xfrm>
          <a:prstGeom prst="rect">
            <a:avLst/>
          </a:prstGeom>
          <a:noFill/>
          <a:ln/>
        </p:spPr>
        <p:txBody>
          <a:bodyPr wrap="none" lIns="0" tIns="0" rIns="0" bIns="0" rtlCol="0" anchor="t"/>
          <a:lstStyle/>
          <a:p>
            <a:pPr marL="0" indent="0">
              <a:lnSpc>
                <a:spcPts val="3000"/>
              </a:lnSpc>
              <a:buNone/>
            </a:pPr>
            <a:r>
              <a:rPr lang="en-US" sz="1850" dirty="0">
                <a:solidFill>
                  <a:srgbClr val="00002E"/>
                </a:solidFill>
                <a:latin typeface="Comic Sans MS" panose="030F0702030302020204" pitchFamily="66" charset="0"/>
                <a:ea typeface="PT Sans" pitchFamily="34" charset="-122"/>
                <a:cs typeface="PT Sans" pitchFamily="34" charset="-120"/>
              </a:rPr>
              <a:t>After Measurement</a:t>
            </a:r>
            <a:endParaRPr lang="en-US" sz="1850" dirty="0">
              <a:latin typeface="Comic Sans MS" panose="030F0702030302020204" pitchFamily="66" charset="0"/>
            </a:endParaRPr>
          </a:p>
        </p:txBody>
      </p:sp>
      <p:sp>
        <p:nvSpPr>
          <p:cNvPr id="11" name="Text 8"/>
          <p:cNvSpPr/>
          <p:nvPr/>
        </p:nvSpPr>
        <p:spPr>
          <a:xfrm>
            <a:off x="4815126" y="6272689"/>
            <a:ext cx="3244215" cy="383024"/>
          </a:xfrm>
          <a:prstGeom prst="rect">
            <a:avLst/>
          </a:prstGeom>
          <a:noFill/>
          <a:ln/>
        </p:spPr>
        <p:txBody>
          <a:bodyPr wrap="none" lIns="0" tIns="0" rIns="0" bIns="0" rtlCol="0" anchor="t"/>
          <a:lstStyle/>
          <a:p>
            <a:pPr marL="0" indent="0">
              <a:lnSpc>
                <a:spcPts val="3000"/>
              </a:lnSpc>
              <a:buNone/>
            </a:pPr>
            <a:r>
              <a:rPr lang="en-US" sz="1850" dirty="0">
                <a:solidFill>
                  <a:srgbClr val="00002E"/>
                </a:solidFill>
                <a:latin typeface="Comic Sans MS" panose="030F0702030302020204" pitchFamily="66" charset="0"/>
                <a:ea typeface="PT Sans" pitchFamily="34" charset="-122"/>
                <a:cs typeface="PT Sans" pitchFamily="34" charset="-120"/>
              </a:rPr>
              <a:t>Definite Value</a:t>
            </a:r>
            <a:endParaRPr lang="en-US" sz="1850" dirty="0">
              <a:latin typeface="Comic Sans MS" panose="030F0702030302020204" pitchFamily="66"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867847"/>
            <a:ext cx="9395936" cy="704017"/>
          </a:xfrm>
          <a:prstGeom prst="rect">
            <a:avLst/>
          </a:prstGeom>
          <a:noFill/>
          <a:ln/>
        </p:spPr>
        <p:txBody>
          <a:bodyPr wrap="none" lIns="0" tIns="0" rIns="0" bIns="0" rtlCol="0" anchor="t"/>
          <a:lstStyle/>
          <a:p>
            <a:pPr marL="0" indent="0">
              <a:lnSpc>
                <a:spcPts val="5500"/>
              </a:lnSpc>
              <a:buNone/>
            </a:pPr>
            <a:r>
              <a:rPr lang="en-US" sz="2800" b="1" dirty="0">
                <a:solidFill>
                  <a:srgbClr val="00002E"/>
                </a:solidFill>
                <a:latin typeface="Comic Sans MS" panose="030F0702030302020204" pitchFamily="66" charset="0"/>
                <a:ea typeface="Nunito Semi Bold" pitchFamily="34" charset="-122"/>
                <a:cs typeface="Nunito Semi Bold" pitchFamily="34" charset="-120"/>
              </a:rPr>
              <a:t>Applications of Quantum Computing</a:t>
            </a:r>
            <a:endParaRPr lang="en-US" sz="2800" b="1" dirty="0">
              <a:latin typeface="Comic Sans MS" panose="030F0702030302020204" pitchFamily="66" charset="0"/>
            </a:endParaRPr>
          </a:p>
        </p:txBody>
      </p:sp>
      <p:pic>
        <p:nvPicPr>
          <p:cNvPr id="3" name="Image 0" descr="preencoded.png"/>
          <p:cNvPicPr>
            <a:picLocks noChangeAspect="1"/>
          </p:cNvPicPr>
          <p:nvPr/>
        </p:nvPicPr>
        <p:blipFill>
          <a:blip r:embed="rId3"/>
          <a:stretch>
            <a:fillRect/>
          </a:stretch>
        </p:blipFill>
        <p:spPr>
          <a:xfrm>
            <a:off x="837724" y="2050613"/>
            <a:ext cx="2969419" cy="1835229"/>
          </a:xfrm>
          <a:prstGeom prst="rect">
            <a:avLst/>
          </a:prstGeom>
        </p:spPr>
      </p:pic>
      <p:sp>
        <p:nvSpPr>
          <p:cNvPr id="4" name="Text 1"/>
          <p:cNvSpPr/>
          <p:nvPr/>
        </p:nvSpPr>
        <p:spPr>
          <a:xfrm>
            <a:off x="837724" y="4185047"/>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Comic Sans MS" panose="030F0702030302020204" pitchFamily="66" charset="0"/>
                <a:ea typeface="Nunito Semi Bold" pitchFamily="34" charset="-122"/>
                <a:cs typeface="Nunito Semi Bold" pitchFamily="34" charset="-120"/>
              </a:rPr>
              <a:t>Drug Discovery</a:t>
            </a:r>
            <a:endParaRPr lang="en-US" sz="2200" b="1" dirty="0">
              <a:latin typeface="Comic Sans MS" panose="030F0702030302020204" pitchFamily="66" charset="0"/>
            </a:endParaRPr>
          </a:p>
        </p:txBody>
      </p:sp>
      <p:sp>
        <p:nvSpPr>
          <p:cNvPr id="5" name="Text 2"/>
          <p:cNvSpPr/>
          <p:nvPr/>
        </p:nvSpPr>
        <p:spPr>
          <a:xfrm>
            <a:off x="837724" y="4680585"/>
            <a:ext cx="2969419" cy="268116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Comic Sans MS" panose="030F0702030302020204" pitchFamily="66" charset="0"/>
                <a:ea typeface="PT Sans" pitchFamily="34" charset="-122"/>
                <a:cs typeface="PT Sans" pitchFamily="34" charset="-120"/>
              </a:rPr>
              <a:t>Quantum computers can accelerate drug discovery by simulating molecular interactions, enabling the design of new drugs with enhanced efficacy and reduced side effects.</a:t>
            </a:r>
            <a:endParaRPr lang="en-US" sz="1850" dirty="0">
              <a:latin typeface="Comic Sans MS" panose="030F0702030302020204" pitchFamily="66" charset="0"/>
            </a:endParaRPr>
          </a:p>
        </p:txBody>
      </p:sp>
      <p:pic>
        <p:nvPicPr>
          <p:cNvPr id="6" name="Image 1" descr="preencoded.png"/>
          <p:cNvPicPr>
            <a:picLocks noChangeAspect="1"/>
          </p:cNvPicPr>
          <p:nvPr/>
        </p:nvPicPr>
        <p:blipFill>
          <a:blip r:embed="rId4"/>
          <a:stretch>
            <a:fillRect/>
          </a:stretch>
        </p:blipFill>
        <p:spPr>
          <a:xfrm>
            <a:off x="4166116" y="2050613"/>
            <a:ext cx="2969538" cy="1835229"/>
          </a:xfrm>
          <a:prstGeom prst="rect">
            <a:avLst/>
          </a:prstGeom>
        </p:spPr>
      </p:pic>
      <p:sp>
        <p:nvSpPr>
          <p:cNvPr id="7" name="Text 3"/>
          <p:cNvSpPr/>
          <p:nvPr/>
        </p:nvSpPr>
        <p:spPr>
          <a:xfrm>
            <a:off x="4166116" y="4185047"/>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Comic Sans MS" panose="030F0702030302020204" pitchFamily="66" charset="0"/>
                <a:ea typeface="Nunito Semi Bold" pitchFamily="34" charset="-122"/>
                <a:cs typeface="Nunito Semi Bold" pitchFamily="34" charset="-120"/>
              </a:rPr>
              <a:t>Materials Science</a:t>
            </a:r>
            <a:endParaRPr lang="en-US" sz="2200" b="1" dirty="0">
              <a:latin typeface="Comic Sans MS" panose="030F0702030302020204" pitchFamily="66" charset="0"/>
            </a:endParaRPr>
          </a:p>
        </p:txBody>
      </p:sp>
      <p:sp>
        <p:nvSpPr>
          <p:cNvPr id="8" name="Text 4"/>
          <p:cNvSpPr/>
          <p:nvPr/>
        </p:nvSpPr>
        <p:spPr>
          <a:xfrm>
            <a:off x="4166116" y="4680585"/>
            <a:ext cx="2969538" cy="2298144"/>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Comic Sans MS" panose="030F0702030302020204" pitchFamily="66" charset="0"/>
                <a:ea typeface="PT Sans" pitchFamily="34" charset="-122"/>
                <a:cs typeface="PT Sans" pitchFamily="34" charset="-120"/>
              </a:rPr>
              <a:t>Quantum simulations can lead to new materials with superior properties, revolutionizing industries like energy, transportation, and electronics.</a:t>
            </a:r>
            <a:endParaRPr lang="en-US" sz="1850" dirty="0">
              <a:latin typeface="Comic Sans MS" panose="030F0702030302020204" pitchFamily="66" charset="0"/>
            </a:endParaRPr>
          </a:p>
        </p:txBody>
      </p:sp>
      <p:pic>
        <p:nvPicPr>
          <p:cNvPr id="9" name="Image 2" descr="preencoded.png"/>
          <p:cNvPicPr>
            <a:picLocks noChangeAspect="1"/>
          </p:cNvPicPr>
          <p:nvPr/>
        </p:nvPicPr>
        <p:blipFill>
          <a:blip r:embed="rId5"/>
          <a:stretch>
            <a:fillRect/>
          </a:stretch>
        </p:blipFill>
        <p:spPr>
          <a:xfrm>
            <a:off x="7494627" y="2050613"/>
            <a:ext cx="2969538" cy="1835229"/>
          </a:xfrm>
          <a:prstGeom prst="rect">
            <a:avLst/>
          </a:prstGeom>
        </p:spPr>
      </p:pic>
      <p:sp>
        <p:nvSpPr>
          <p:cNvPr id="10" name="Text 5"/>
          <p:cNvSpPr/>
          <p:nvPr/>
        </p:nvSpPr>
        <p:spPr>
          <a:xfrm>
            <a:off x="7494627" y="4185047"/>
            <a:ext cx="2969538" cy="703898"/>
          </a:xfrm>
          <a:prstGeom prst="rect">
            <a:avLst/>
          </a:prstGeom>
          <a:noFill/>
          <a:ln/>
        </p:spPr>
        <p:txBody>
          <a:bodyPr wrap="square" lIns="0" tIns="0" rIns="0" bIns="0" rtlCol="0" anchor="t"/>
          <a:lstStyle/>
          <a:p>
            <a:pPr marL="0" indent="0" algn="l">
              <a:lnSpc>
                <a:spcPts val="2750"/>
              </a:lnSpc>
              <a:buNone/>
            </a:pPr>
            <a:r>
              <a:rPr lang="en-US" sz="2200" b="1" dirty="0">
                <a:solidFill>
                  <a:srgbClr val="00002E"/>
                </a:solidFill>
                <a:latin typeface="Comic Sans MS" panose="030F0702030302020204" pitchFamily="66" charset="0"/>
                <a:ea typeface="Nunito Semi Bold" pitchFamily="34" charset="-122"/>
                <a:cs typeface="Nunito Semi Bold" pitchFamily="34" charset="-120"/>
              </a:rPr>
              <a:t>Algorithm Development</a:t>
            </a:r>
            <a:endParaRPr lang="en-US" sz="2200" b="1" dirty="0">
              <a:latin typeface="Comic Sans MS" panose="030F0702030302020204" pitchFamily="66" charset="0"/>
            </a:endParaRPr>
          </a:p>
        </p:txBody>
      </p:sp>
      <p:sp>
        <p:nvSpPr>
          <p:cNvPr id="11" name="Text 6"/>
          <p:cNvSpPr/>
          <p:nvPr/>
        </p:nvSpPr>
        <p:spPr>
          <a:xfrm>
            <a:off x="7494627" y="5032534"/>
            <a:ext cx="2969538" cy="2298144"/>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Comic Sans MS" panose="030F0702030302020204" pitchFamily="66" charset="0"/>
                <a:ea typeface="PT Sans" pitchFamily="34" charset="-122"/>
                <a:cs typeface="PT Sans" pitchFamily="34" charset="-120"/>
              </a:rPr>
              <a:t>Quantum algorithms offer significant performance improvements in optimization, machine learning, and artificial intelligence.</a:t>
            </a:r>
            <a:endParaRPr lang="en-US" sz="1850" dirty="0">
              <a:latin typeface="Comic Sans MS" panose="030F0702030302020204" pitchFamily="66" charset="0"/>
            </a:endParaRPr>
          </a:p>
        </p:txBody>
      </p:sp>
      <p:pic>
        <p:nvPicPr>
          <p:cNvPr id="12" name="Image 3" descr="preencoded.png"/>
          <p:cNvPicPr>
            <a:picLocks noChangeAspect="1"/>
          </p:cNvPicPr>
          <p:nvPr/>
        </p:nvPicPr>
        <p:blipFill>
          <a:blip r:embed="rId6"/>
          <a:stretch>
            <a:fillRect/>
          </a:stretch>
        </p:blipFill>
        <p:spPr>
          <a:xfrm>
            <a:off x="10823138" y="2050613"/>
            <a:ext cx="2969538" cy="1835229"/>
          </a:xfrm>
          <a:prstGeom prst="rect">
            <a:avLst/>
          </a:prstGeom>
        </p:spPr>
      </p:pic>
      <p:sp>
        <p:nvSpPr>
          <p:cNvPr id="13" name="Text 7"/>
          <p:cNvSpPr/>
          <p:nvPr/>
        </p:nvSpPr>
        <p:spPr>
          <a:xfrm>
            <a:off x="10823138" y="4185047"/>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Comic Sans MS" panose="030F0702030302020204" pitchFamily="66" charset="0"/>
                <a:ea typeface="Nunito Semi Bold" pitchFamily="34" charset="-122"/>
                <a:cs typeface="Nunito Semi Bold" pitchFamily="34" charset="-120"/>
              </a:rPr>
              <a:t>Cryptography</a:t>
            </a:r>
            <a:endParaRPr lang="en-US" sz="2200" b="1" dirty="0">
              <a:latin typeface="Comic Sans MS" panose="030F0702030302020204" pitchFamily="66" charset="0"/>
            </a:endParaRPr>
          </a:p>
        </p:txBody>
      </p:sp>
      <p:sp>
        <p:nvSpPr>
          <p:cNvPr id="14" name="Text 8"/>
          <p:cNvSpPr/>
          <p:nvPr/>
        </p:nvSpPr>
        <p:spPr>
          <a:xfrm>
            <a:off x="10823138" y="4680585"/>
            <a:ext cx="2969538" cy="2298144"/>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Comic Sans MS" panose="030F0702030302020204" pitchFamily="66" charset="0"/>
                <a:ea typeface="PT Sans" pitchFamily="34" charset="-122"/>
                <a:cs typeface="PT Sans" pitchFamily="34" charset="-120"/>
              </a:rPr>
              <a:t>Quantum computers pose a threat to traditional encryption but also offer opportunities for more secure cryptographic techniques.</a:t>
            </a:r>
            <a:endParaRPr lang="en-US" sz="1850" dirty="0">
              <a:latin typeface="Comic Sans MS" panose="030F0702030302020204" pitchFamily="66" charset="0"/>
            </a:endParaRPr>
          </a:p>
        </p:txBody>
      </p:sp>
      <p:pic>
        <p:nvPicPr>
          <p:cNvPr id="16" name="Picture 15">
            <a:extLst>
              <a:ext uri="{FF2B5EF4-FFF2-40B4-BE49-F238E27FC236}">
                <a16:creationId xmlns:a16="http://schemas.microsoft.com/office/drawing/2014/main" id="{72426ABF-F4D7-513B-0CB9-17C1B7539BD5}"/>
              </a:ext>
            </a:extLst>
          </p:cNvPr>
          <p:cNvPicPr>
            <a:picLocks noChangeAspect="1"/>
          </p:cNvPicPr>
          <p:nvPr/>
        </p:nvPicPr>
        <p:blipFill>
          <a:blip r:embed="rId7"/>
          <a:stretch>
            <a:fillRect/>
          </a:stretch>
        </p:blipFill>
        <p:spPr>
          <a:xfrm>
            <a:off x="12638779" y="7122318"/>
            <a:ext cx="1981477" cy="109552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90667" y="633770"/>
            <a:ext cx="7535466" cy="1351598"/>
          </a:xfrm>
          <a:prstGeom prst="rect">
            <a:avLst/>
          </a:prstGeom>
          <a:noFill/>
          <a:ln/>
        </p:spPr>
        <p:txBody>
          <a:bodyPr wrap="square" lIns="0" tIns="0" rIns="0" bIns="0" rtlCol="0" anchor="t"/>
          <a:lstStyle/>
          <a:p>
            <a:pPr marL="0" indent="0">
              <a:lnSpc>
                <a:spcPts val="5300"/>
              </a:lnSpc>
              <a:buNone/>
            </a:pPr>
            <a:r>
              <a:rPr lang="en-US" sz="2800" b="1" dirty="0">
                <a:solidFill>
                  <a:srgbClr val="00002E"/>
                </a:solidFill>
                <a:latin typeface="Comic Sans MS" panose="030F0702030302020204" pitchFamily="66" charset="0"/>
                <a:ea typeface="Nunito Semi Bold" pitchFamily="34" charset="-122"/>
                <a:cs typeface="Nunito Semi Bold" pitchFamily="34" charset="-120"/>
              </a:rPr>
              <a:t>Challenges in Quantum Computing</a:t>
            </a:r>
            <a:endParaRPr lang="en-US" sz="2800" b="1" dirty="0">
              <a:latin typeface="Comic Sans MS" panose="030F0702030302020204" pitchFamily="66" charset="0"/>
            </a:endParaRPr>
          </a:p>
        </p:txBody>
      </p:sp>
      <p:sp>
        <p:nvSpPr>
          <p:cNvPr id="4" name="Text 1"/>
          <p:cNvSpPr/>
          <p:nvPr/>
        </p:nvSpPr>
        <p:spPr>
          <a:xfrm>
            <a:off x="6290667" y="1800726"/>
            <a:ext cx="7535466" cy="1102995"/>
          </a:xfrm>
          <a:prstGeom prst="rect">
            <a:avLst/>
          </a:prstGeom>
          <a:noFill/>
          <a:ln/>
        </p:spPr>
        <p:txBody>
          <a:bodyPr wrap="square" lIns="0" tIns="0" rIns="0" bIns="0" rtlCol="0" anchor="t"/>
          <a:lstStyle/>
          <a:p>
            <a:pPr marL="0" indent="0">
              <a:lnSpc>
                <a:spcPts val="2850"/>
              </a:lnSpc>
              <a:buNone/>
            </a:pPr>
            <a:r>
              <a:rPr lang="en-US" sz="2000" dirty="0">
                <a:solidFill>
                  <a:srgbClr val="00002E"/>
                </a:solidFill>
                <a:latin typeface="Comic Sans MS" panose="030F0702030302020204" pitchFamily="66" charset="0"/>
                <a:ea typeface="PT Sans" pitchFamily="34" charset="-122"/>
                <a:cs typeface="PT Sans" pitchFamily="34" charset="-120"/>
              </a:rPr>
              <a:t>Despite its potential, quantum computing faces significant challenges. These hurdles are related to qubit instability, scalability, cost, and the development of error correction techniques.</a:t>
            </a:r>
            <a:endParaRPr lang="en-US" sz="2000" dirty="0">
              <a:latin typeface="Comic Sans MS" panose="030F0702030302020204" pitchFamily="66" charset="0"/>
            </a:endParaRPr>
          </a:p>
        </p:txBody>
      </p:sp>
      <p:sp>
        <p:nvSpPr>
          <p:cNvPr id="5" name="Shape 2"/>
          <p:cNvSpPr/>
          <p:nvPr/>
        </p:nvSpPr>
        <p:spPr>
          <a:xfrm>
            <a:off x="6316296" y="3611343"/>
            <a:ext cx="516969" cy="516969"/>
          </a:xfrm>
          <a:prstGeom prst="roundRect">
            <a:avLst>
              <a:gd name="adj" fmla="val 66679"/>
            </a:avLst>
          </a:prstGeom>
          <a:solidFill>
            <a:srgbClr val="F3F3FF"/>
          </a:solidFill>
          <a:ln w="22860">
            <a:solidFill>
              <a:srgbClr val="2D4DF2"/>
            </a:solidFill>
            <a:prstDash val="solid"/>
          </a:ln>
        </p:spPr>
      </p:sp>
      <p:sp>
        <p:nvSpPr>
          <p:cNvPr id="6" name="Text 3"/>
          <p:cNvSpPr/>
          <p:nvPr/>
        </p:nvSpPr>
        <p:spPr>
          <a:xfrm>
            <a:off x="6455348" y="3746232"/>
            <a:ext cx="194667" cy="324445"/>
          </a:xfrm>
          <a:prstGeom prst="rect">
            <a:avLst/>
          </a:prstGeom>
          <a:noFill/>
          <a:ln/>
        </p:spPr>
        <p:txBody>
          <a:bodyPr wrap="none" lIns="0" tIns="0" rIns="0" bIns="0" rtlCol="0" anchor="t"/>
          <a:lstStyle/>
          <a:p>
            <a:pPr marL="0" indent="0" algn="ctr">
              <a:lnSpc>
                <a:spcPts val="2550"/>
              </a:lnSpc>
              <a:buNone/>
            </a:pPr>
            <a:r>
              <a:rPr lang="en-US" sz="2550" dirty="0">
                <a:solidFill>
                  <a:srgbClr val="00002E"/>
                </a:solidFill>
                <a:latin typeface="Nunito Semi Bold" pitchFamily="34" charset="0"/>
                <a:ea typeface="Nunito Semi Bold" pitchFamily="34" charset="-122"/>
                <a:cs typeface="Nunito Semi Bold" pitchFamily="34" charset="-120"/>
              </a:rPr>
              <a:t>1</a:t>
            </a:r>
            <a:endParaRPr lang="en-US" sz="2550" dirty="0"/>
          </a:p>
        </p:txBody>
      </p:sp>
      <p:sp>
        <p:nvSpPr>
          <p:cNvPr id="7" name="Text 4"/>
          <p:cNvSpPr/>
          <p:nvPr/>
        </p:nvSpPr>
        <p:spPr>
          <a:xfrm>
            <a:off x="7037427" y="3721959"/>
            <a:ext cx="2703552" cy="337899"/>
          </a:xfrm>
          <a:prstGeom prst="rect">
            <a:avLst/>
          </a:prstGeom>
          <a:noFill/>
          <a:ln/>
        </p:spPr>
        <p:txBody>
          <a:bodyPr wrap="none" lIns="0" tIns="0" rIns="0" bIns="0" rtlCol="0" anchor="t"/>
          <a:lstStyle/>
          <a:p>
            <a:pPr marL="0" indent="0">
              <a:lnSpc>
                <a:spcPts val="2650"/>
              </a:lnSpc>
              <a:buNone/>
            </a:pPr>
            <a:r>
              <a:rPr lang="en-US" sz="2100" b="1" dirty="0">
                <a:solidFill>
                  <a:srgbClr val="00002E"/>
                </a:solidFill>
                <a:latin typeface="Comic Sans MS" panose="030F0702030302020204" pitchFamily="66" charset="0"/>
                <a:ea typeface="Nunito Semi Bold" pitchFamily="34" charset="-122"/>
                <a:cs typeface="Nunito Semi Bold" pitchFamily="34" charset="-120"/>
              </a:rPr>
              <a:t>Qubit Instability</a:t>
            </a:r>
            <a:endParaRPr lang="en-US" sz="2100" b="1" dirty="0">
              <a:latin typeface="Comic Sans MS" panose="030F0702030302020204" pitchFamily="66" charset="0"/>
            </a:endParaRPr>
          </a:p>
        </p:txBody>
      </p:sp>
      <p:sp>
        <p:nvSpPr>
          <p:cNvPr id="8" name="Text 5"/>
          <p:cNvSpPr/>
          <p:nvPr/>
        </p:nvSpPr>
        <p:spPr>
          <a:xfrm>
            <a:off x="7037427" y="4425791"/>
            <a:ext cx="2906078" cy="1470660"/>
          </a:xfrm>
          <a:prstGeom prst="rect">
            <a:avLst/>
          </a:prstGeom>
          <a:noFill/>
          <a:ln/>
        </p:spPr>
        <p:txBody>
          <a:bodyPr wrap="square" lIns="0" tIns="0" rIns="0" bIns="0" rtlCol="0" anchor="t"/>
          <a:lstStyle/>
          <a:p>
            <a:pPr marL="0" indent="0">
              <a:lnSpc>
                <a:spcPts val="2850"/>
              </a:lnSpc>
              <a:buNone/>
            </a:pPr>
            <a:r>
              <a:rPr lang="en-US" sz="1800" dirty="0">
                <a:solidFill>
                  <a:srgbClr val="00002E"/>
                </a:solidFill>
                <a:latin typeface="Comic Sans MS" panose="030F0702030302020204" pitchFamily="66" charset="0"/>
                <a:ea typeface="PT Sans" pitchFamily="34" charset="-122"/>
                <a:cs typeface="PT Sans" pitchFamily="34" charset="-120"/>
              </a:rPr>
              <a:t>Qubits are highly sensitive to environmental noise, which can lead to errors in their quantum states.</a:t>
            </a:r>
            <a:endParaRPr lang="en-US" sz="1800" dirty="0">
              <a:latin typeface="Comic Sans MS" panose="030F0702030302020204" pitchFamily="66" charset="0"/>
            </a:endParaRPr>
          </a:p>
        </p:txBody>
      </p:sp>
      <p:sp>
        <p:nvSpPr>
          <p:cNvPr id="9" name="Shape 6"/>
          <p:cNvSpPr/>
          <p:nvPr/>
        </p:nvSpPr>
        <p:spPr>
          <a:xfrm>
            <a:off x="10173295" y="3597831"/>
            <a:ext cx="516969" cy="516969"/>
          </a:xfrm>
          <a:prstGeom prst="roundRect">
            <a:avLst>
              <a:gd name="adj" fmla="val 66679"/>
            </a:avLst>
          </a:prstGeom>
          <a:solidFill>
            <a:srgbClr val="F3F3FF"/>
          </a:solidFill>
          <a:ln w="22860">
            <a:solidFill>
              <a:srgbClr val="018CE1"/>
            </a:solidFill>
            <a:prstDash val="solid"/>
          </a:ln>
        </p:spPr>
      </p:sp>
      <p:sp>
        <p:nvSpPr>
          <p:cNvPr id="10" name="Text 7"/>
          <p:cNvSpPr/>
          <p:nvPr/>
        </p:nvSpPr>
        <p:spPr>
          <a:xfrm>
            <a:off x="10334387" y="3711910"/>
            <a:ext cx="194667" cy="324445"/>
          </a:xfrm>
          <a:prstGeom prst="rect">
            <a:avLst/>
          </a:prstGeom>
          <a:noFill/>
          <a:ln/>
        </p:spPr>
        <p:txBody>
          <a:bodyPr wrap="none" lIns="0" tIns="0" rIns="0" bIns="0" rtlCol="0" anchor="t"/>
          <a:lstStyle/>
          <a:p>
            <a:pPr marL="0" indent="0" algn="ctr">
              <a:lnSpc>
                <a:spcPts val="2550"/>
              </a:lnSpc>
              <a:buNone/>
            </a:pPr>
            <a:r>
              <a:rPr lang="en-US" sz="2550" dirty="0">
                <a:solidFill>
                  <a:srgbClr val="00002E"/>
                </a:solidFill>
                <a:latin typeface="Nunito Semi Bold" pitchFamily="34" charset="0"/>
                <a:ea typeface="Nunito Semi Bold" pitchFamily="34" charset="-122"/>
                <a:cs typeface="Nunito Semi Bold" pitchFamily="34" charset="-120"/>
              </a:rPr>
              <a:t>2</a:t>
            </a:r>
            <a:endParaRPr lang="en-US" sz="2550" dirty="0"/>
          </a:p>
        </p:txBody>
      </p:sp>
      <p:sp>
        <p:nvSpPr>
          <p:cNvPr id="11" name="Text 8"/>
          <p:cNvSpPr/>
          <p:nvPr/>
        </p:nvSpPr>
        <p:spPr>
          <a:xfrm>
            <a:off x="10920054" y="3705184"/>
            <a:ext cx="2703552" cy="337899"/>
          </a:xfrm>
          <a:prstGeom prst="rect">
            <a:avLst/>
          </a:prstGeom>
          <a:noFill/>
          <a:ln/>
        </p:spPr>
        <p:txBody>
          <a:bodyPr wrap="none" lIns="0" tIns="0" rIns="0" bIns="0" rtlCol="0" anchor="t"/>
          <a:lstStyle/>
          <a:p>
            <a:pPr marL="0" indent="0">
              <a:lnSpc>
                <a:spcPts val="2650"/>
              </a:lnSpc>
              <a:buNone/>
            </a:pPr>
            <a:r>
              <a:rPr lang="en-US" sz="2100" b="1" dirty="0">
                <a:solidFill>
                  <a:srgbClr val="00002E"/>
                </a:solidFill>
                <a:latin typeface="Comic Sans MS" panose="030F0702030302020204" pitchFamily="66" charset="0"/>
                <a:ea typeface="Nunito Semi Bold" pitchFamily="34" charset="-122"/>
                <a:cs typeface="Nunito Semi Bold" pitchFamily="34" charset="-120"/>
              </a:rPr>
              <a:t>Scalability</a:t>
            </a:r>
            <a:endParaRPr lang="en-US" sz="2100" b="1" dirty="0">
              <a:latin typeface="Comic Sans MS" panose="030F0702030302020204" pitchFamily="66" charset="0"/>
            </a:endParaRPr>
          </a:p>
        </p:txBody>
      </p:sp>
      <p:sp>
        <p:nvSpPr>
          <p:cNvPr id="12" name="Text 9"/>
          <p:cNvSpPr/>
          <p:nvPr/>
        </p:nvSpPr>
        <p:spPr>
          <a:xfrm>
            <a:off x="10920055" y="4425791"/>
            <a:ext cx="2906078" cy="1470660"/>
          </a:xfrm>
          <a:prstGeom prst="rect">
            <a:avLst/>
          </a:prstGeom>
          <a:noFill/>
          <a:ln/>
        </p:spPr>
        <p:txBody>
          <a:bodyPr wrap="square" lIns="0" tIns="0" rIns="0" bIns="0" rtlCol="0" anchor="t"/>
          <a:lstStyle/>
          <a:p>
            <a:pPr marL="0" indent="0">
              <a:lnSpc>
                <a:spcPts val="2850"/>
              </a:lnSpc>
              <a:buNone/>
            </a:pPr>
            <a:r>
              <a:rPr lang="en-US" sz="1800" dirty="0">
                <a:solidFill>
                  <a:srgbClr val="00002E"/>
                </a:solidFill>
                <a:latin typeface="Comic Sans MS" panose="030F0702030302020204" pitchFamily="66" charset="0"/>
                <a:ea typeface="PT Sans" pitchFamily="34" charset="-122"/>
                <a:cs typeface="PT Sans" pitchFamily="34" charset="-120"/>
              </a:rPr>
              <a:t>Building large-scale quantum computers with a sufficient number of qubits is a major challenge.</a:t>
            </a:r>
            <a:endParaRPr lang="en-US" sz="1800" dirty="0">
              <a:latin typeface="Comic Sans MS" panose="030F0702030302020204" pitchFamily="66" charset="0"/>
            </a:endParaRPr>
          </a:p>
        </p:txBody>
      </p:sp>
      <p:sp>
        <p:nvSpPr>
          <p:cNvPr id="13" name="Shape 10"/>
          <p:cNvSpPr/>
          <p:nvPr/>
        </p:nvSpPr>
        <p:spPr>
          <a:xfrm>
            <a:off x="6290667" y="6126182"/>
            <a:ext cx="516969" cy="516969"/>
          </a:xfrm>
          <a:prstGeom prst="roundRect">
            <a:avLst>
              <a:gd name="adj" fmla="val 66679"/>
            </a:avLst>
          </a:prstGeom>
          <a:solidFill>
            <a:srgbClr val="F3F3FF"/>
          </a:solidFill>
          <a:ln w="22860">
            <a:solidFill>
              <a:srgbClr val="DA33BF"/>
            </a:solidFill>
            <a:prstDash val="solid"/>
          </a:ln>
        </p:spPr>
      </p:sp>
      <p:sp>
        <p:nvSpPr>
          <p:cNvPr id="14" name="Text 11"/>
          <p:cNvSpPr/>
          <p:nvPr/>
        </p:nvSpPr>
        <p:spPr>
          <a:xfrm>
            <a:off x="6451759" y="6266651"/>
            <a:ext cx="194667" cy="324445"/>
          </a:xfrm>
          <a:prstGeom prst="rect">
            <a:avLst/>
          </a:prstGeom>
          <a:noFill/>
          <a:ln/>
        </p:spPr>
        <p:txBody>
          <a:bodyPr wrap="none" lIns="0" tIns="0" rIns="0" bIns="0" rtlCol="0" anchor="t"/>
          <a:lstStyle/>
          <a:p>
            <a:pPr marL="0" indent="0" algn="ctr">
              <a:lnSpc>
                <a:spcPts val="2550"/>
              </a:lnSpc>
              <a:buNone/>
            </a:pPr>
            <a:r>
              <a:rPr lang="en-US" sz="2550" dirty="0">
                <a:solidFill>
                  <a:srgbClr val="00002E"/>
                </a:solidFill>
                <a:latin typeface="Nunito Semi Bold" pitchFamily="34" charset="0"/>
                <a:ea typeface="Nunito Semi Bold" pitchFamily="34" charset="-122"/>
                <a:cs typeface="Nunito Semi Bold" pitchFamily="34" charset="-120"/>
              </a:rPr>
              <a:t>3</a:t>
            </a:r>
            <a:endParaRPr lang="en-US" sz="2550" dirty="0"/>
          </a:p>
        </p:txBody>
      </p:sp>
      <p:sp>
        <p:nvSpPr>
          <p:cNvPr id="15" name="Text 12"/>
          <p:cNvSpPr/>
          <p:nvPr/>
        </p:nvSpPr>
        <p:spPr>
          <a:xfrm>
            <a:off x="7037427" y="6292819"/>
            <a:ext cx="2703552" cy="337899"/>
          </a:xfrm>
          <a:prstGeom prst="rect">
            <a:avLst/>
          </a:prstGeom>
          <a:noFill/>
          <a:ln/>
        </p:spPr>
        <p:txBody>
          <a:bodyPr wrap="none" lIns="0" tIns="0" rIns="0" bIns="0" rtlCol="0" anchor="t"/>
          <a:lstStyle/>
          <a:p>
            <a:pPr marL="0" indent="0">
              <a:lnSpc>
                <a:spcPts val="2650"/>
              </a:lnSpc>
              <a:buNone/>
            </a:pPr>
            <a:r>
              <a:rPr lang="en-US" sz="2100" b="1" dirty="0">
                <a:solidFill>
                  <a:srgbClr val="00002E"/>
                </a:solidFill>
                <a:latin typeface="Comic Sans MS" panose="030F0702030302020204" pitchFamily="66" charset="0"/>
                <a:ea typeface="Nunito Semi Bold" pitchFamily="34" charset="-122"/>
                <a:cs typeface="Nunito Semi Bold" pitchFamily="34" charset="-120"/>
              </a:rPr>
              <a:t>Cost</a:t>
            </a:r>
            <a:endParaRPr lang="en-US" sz="2100" b="1" dirty="0">
              <a:latin typeface="Comic Sans MS" panose="030F0702030302020204" pitchFamily="66" charset="0"/>
            </a:endParaRPr>
          </a:p>
        </p:txBody>
      </p:sp>
      <p:sp>
        <p:nvSpPr>
          <p:cNvPr id="16" name="Text 13"/>
          <p:cNvSpPr/>
          <p:nvPr/>
        </p:nvSpPr>
        <p:spPr>
          <a:xfrm>
            <a:off x="7037427" y="6860500"/>
            <a:ext cx="6788706" cy="735330"/>
          </a:xfrm>
          <a:prstGeom prst="rect">
            <a:avLst/>
          </a:prstGeom>
          <a:noFill/>
          <a:ln/>
        </p:spPr>
        <p:txBody>
          <a:bodyPr wrap="square" lIns="0" tIns="0" rIns="0" bIns="0" rtlCol="0" anchor="t"/>
          <a:lstStyle/>
          <a:p>
            <a:pPr marL="0" indent="0">
              <a:lnSpc>
                <a:spcPts val="2850"/>
              </a:lnSpc>
              <a:buNone/>
            </a:pPr>
            <a:r>
              <a:rPr lang="en-US" sz="1800" dirty="0">
                <a:solidFill>
                  <a:srgbClr val="00002E"/>
                </a:solidFill>
                <a:latin typeface="Comic Sans MS" panose="030F0702030302020204" pitchFamily="66" charset="0"/>
                <a:ea typeface="PT Sans" pitchFamily="34" charset="-122"/>
                <a:cs typeface="PT Sans" pitchFamily="34" charset="-120"/>
              </a:rPr>
              <a:t>Quantum computers are currently very expensive to build and operate.</a:t>
            </a:r>
            <a:endParaRPr lang="en-US" sz="1800" dirty="0">
              <a:latin typeface="Comic Sans MS" panose="030F0702030302020204" pitchFamily="66" charset="0"/>
            </a:endParaRPr>
          </a:p>
        </p:txBody>
      </p:sp>
      <p:pic>
        <p:nvPicPr>
          <p:cNvPr id="18" name="Picture 17">
            <a:extLst>
              <a:ext uri="{FF2B5EF4-FFF2-40B4-BE49-F238E27FC236}">
                <a16:creationId xmlns:a16="http://schemas.microsoft.com/office/drawing/2014/main" id="{5F5AF3AD-7B1C-1AEA-B132-2903EA609000}"/>
              </a:ext>
            </a:extLst>
          </p:cNvPr>
          <p:cNvPicPr>
            <a:picLocks noChangeAspect="1"/>
          </p:cNvPicPr>
          <p:nvPr/>
        </p:nvPicPr>
        <p:blipFill>
          <a:blip r:embed="rId4"/>
          <a:stretch>
            <a:fillRect/>
          </a:stretch>
        </p:blipFill>
        <p:spPr>
          <a:xfrm>
            <a:off x="12632867" y="7134072"/>
            <a:ext cx="1981477" cy="109552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1275</Words>
  <Application>Microsoft Office PowerPoint</Application>
  <PresentationFormat>Custom</PresentationFormat>
  <Paragraphs>93</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Comic Sans MS</vt:lpstr>
      <vt:lpstr>Nunito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Sumedha IT</cp:lastModifiedBy>
  <cp:revision>4</cp:revision>
  <dcterms:created xsi:type="dcterms:W3CDTF">2024-10-10T14:32:32Z</dcterms:created>
  <dcterms:modified xsi:type="dcterms:W3CDTF">2024-10-10T15:16:01Z</dcterms:modified>
</cp:coreProperties>
</file>